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76" r:id="rId5"/>
    <p:sldId id="275" r:id="rId6"/>
    <p:sldId id="290" r:id="rId7"/>
    <p:sldId id="257" r:id="rId8"/>
    <p:sldId id="260" r:id="rId9"/>
    <p:sldId id="266" r:id="rId10"/>
    <p:sldId id="279" r:id="rId11"/>
    <p:sldId id="268" r:id="rId12"/>
    <p:sldId id="284" r:id="rId13"/>
    <p:sldId id="265" r:id="rId14"/>
    <p:sldId id="263" r:id="rId15"/>
    <p:sldId id="280" r:id="rId16"/>
    <p:sldId id="285" r:id="rId17"/>
    <p:sldId id="293" r:id="rId18"/>
    <p:sldId id="267" r:id="rId19"/>
    <p:sldId id="282" r:id="rId20"/>
    <p:sldId id="286" r:id="rId21"/>
    <p:sldId id="264" r:id="rId22"/>
    <p:sldId id="262" r:id="rId23"/>
    <p:sldId id="281" r:id="rId24"/>
    <p:sldId id="292" r:id="rId25"/>
    <p:sldId id="289" r:id="rId26"/>
    <p:sldId id="278" r:id="rId27"/>
    <p:sldId id="283" r:id="rId28"/>
    <p:sldId id="270" r:id="rId29"/>
    <p:sldId id="272" r:id="rId30"/>
    <p:sldId id="273" r:id="rId3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CE795-CF09-47B0-AC77-7487C86E937A}" v="1818" dt="2024-07-14T15:23:08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直線接點​​(S)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直線接點​​(S)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直線接點​​(S)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直線接點​​(S)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直線接點​​(S)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直線接點​​(S)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直線接點​​(S)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直線接點​​(S)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7/15/2024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直線接點​​(S)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矩形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/>
              <a:t>按一下圖示以新增圖片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7/15/2024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直線接點​​(S)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7/15/2024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en-US" dirty="0"/>
              <a:pPr rtl="0"/>
              <a:t>‹#›</a:t>
            </a:fld>
            <a:endParaRPr lang="en-US"/>
          </a:p>
        </p:txBody>
      </p:sp>
      <p:cxnSp>
        <p:nvCxnSpPr>
          <p:cNvPr id="10" name="直線接點​​(S)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rtlCol="0" anchor="ctr">
            <a:normAutofit/>
          </a:bodyPr>
          <a:lstStyle/>
          <a:p>
            <a:pPr algn="ctr"/>
            <a:r>
              <a:rPr lang="ja-JP" altLang="en-US" sz="7200" b="1">
                <a:solidFill>
                  <a:srgbClr val="454545"/>
                </a:solidFill>
                <a:ea typeface="+mj-lt"/>
                <a:cs typeface="+mj-lt"/>
              </a:rPr>
              <a:t>樓價下跌對香港經濟的影響分析</a:t>
            </a:r>
            <a:endParaRPr lang="en-US" sz="7200" b="1">
              <a:solidFill>
                <a:srgbClr val="4545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 vert="horz" lIns="91440" tIns="91440" rIns="91440" bIns="9144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ja-JP" sz="1300" dirty="0">
                <a:solidFill>
                  <a:schemeClr val="accent1"/>
                </a:solidFill>
                <a:ea typeface="+mn-lt"/>
                <a:cs typeface="+mn-lt"/>
              </a:rPr>
              <a:t>group name</a:t>
            </a:r>
            <a:r>
              <a:rPr lang="ja-JP" altLang="en-US" sz="13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altLang="ja-JP" sz="1300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ja-JP" altLang="en-US" sz="13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altLang="ja-JP" sz="1300" dirty="0">
                <a:solidFill>
                  <a:schemeClr val="accent1"/>
                </a:solidFill>
                <a:ea typeface="+mn-lt"/>
                <a:cs typeface="+mn-lt"/>
              </a:rPr>
              <a:t>one &amp; only</a:t>
            </a:r>
          </a:p>
          <a:p>
            <a:pPr algn="ctr">
              <a:lnSpc>
                <a:spcPct val="110000"/>
              </a:lnSpc>
            </a:pPr>
            <a:r>
              <a:rPr lang="en-US" sz="1300" dirty="0">
                <a:solidFill>
                  <a:schemeClr val="accent1"/>
                </a:solidFill>
                <a:ea typeface="+mn-lt"/>
                <a:cs typeface="+mn-lt"/>
              </a:rPr>
              <a:t>Member:(23)</a:t>
            </a:r>
            <a:r>
              <a:rPr lang="en-US" sz="1300" dirty="0" err="1">
                <a:solidFill>
                  <a:schemeClr val="accent1"/>
                </a:solidFill>
                <a:ea typeface="+mn-lt"/>
                <a:cs typeface="+mn-lt"/>
              </a:rPr>
              <a:t>ryan</a:t>
            </a:r>
            <a:r>
              <a:rPr lang="en-US" sz="1300" dirty="0">
                <a:solidFill>
                  <a:schemeClr val="accent1"/>
                </a:solidFill>
                <a:ea typeface="+mn-lt"/>
                <a:cs typeface="+mn-lt"/>
              </a:rPr>
              <a:t> ng</a:t>
            </a:r>
            <a:endParaRPr lang="en-US" sz="1300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D38119-3E13-553B-C75F-A597F10A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ja-JP" altLang="en-US" b="1">
                <a:ea typeface="游ゴシック Light"/>
              </a:rPr>
              <a:t>香港樓價與實用面積的趨勢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8FF026-AA45-1358-BB9A-62E8531D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37" y="2015732"/>
            <a:ext cx="4172212" cy="3450613"/>
          </a:xfrm>
        </p:spPr>
        <p:txBody>
          <a:bodyPr>
            <a:normAutofit/>
          </a:bodyPr>
          <a:lstStyle/>
          <a:p>
            <a:pPr marL="285750" indent="-285750"/>
            <a:r>
              <a:rPr lang="ja-JP" altLang="en-US" sz="1600" b="1">
                <a:ea typeface="+mn-lt"/>
                <a:cs typeface="+mn-lt"/>
              </a:rPr>
              <a:t>根據數據相關係數為</a:t>
            </a:r>
            <a:r>
              <a:rPr lang="en-US" sz="1600" b="1" dirty="0">
                <a:ea typeface="+mn-lt"/>
                <a:cs typeface="+mn-lt"/>
              </a:rPr>
              <a:t> -0.89</a:t>
            </a:r>
            <a:r>
              <a:rPr lang="ja-JP" altLang="en-US" sz="1600" b="1">
                <a:ea typeface="+mn-lt"/>
                <a:cs typeface="+mn-lt"/>
              </a:rPr>
              <a:t>，很強的負相關性。(表明地產商明確知道市民的購買力)</a:t>
            </a:r>
            <a:endParaRPr lang="en-US" sz="1600" b="1"/>
          </a:p>
          <a:p>
            <a:pPr marL="285750" indent="-285750"/>
            <a:r>
              <a:rPr lang="ja-JP" sz="1600" b="1">
                <a:ea typeface="+mn-lt"/>
                <a:cs typeface="+mn-lt"/>
              </a:rPr>
              <a:t>出現一個現像</a:t>
            </a:r>
            <a:r>
              <a:rPr lang="ja-JP" sz="1400" b="1">
                <a:ea typeface="+mn-lt"/>
                <a:cs typeface="+mn-lt"/>
              </a:rPr>
              <a:t>"</a:t>
            </a:r>
            <a:r>
              <a:rPr lang="ja-JP" b="1">
                <a:solidFill>
                  <a:srgbClr val="111111"/>
                </a:solidFill>
                <a:ea typeface="+mn-lt"/>
                <a:cs typeface="+mn-lt"/>
              </a:rPr>
              <a:t>越來越貴 </a:t>
            </a:r>
            <a:r>
              <a:rPr lang="en-US" altLang="ja-JP" b="1" dirty="0">
                <a:solidFill>
                  <a:srgbClr val="111111"/>
                </a:solidFill>
                <a:ea typeface="+mn-lt"/>
                <a:cs typeface="+mn-lt"/>
              </a:rPr>
              <a:t>,</a:t>
            </a:r>
            <a:r>
              <a:rPr lang="ja-JP" b="1">
                <a:solidFill>
                  <a:srgbClr val="111111"/>
                </a:solidFill>
                <a:ea typeface="+mn-lt"/>
                <a:cs typeface="+mn-lt"/>
              </a:rPr>
              <a:t>越來越細</a:t>
            </a:r>
            <a:r>
              <a:rPr lang="ja-JP" sz="1400" b="1">
                <a:ea typeface="+mn-lt"/>
                <a:cs typeface="+mn-lt"/>
              </a:rPr>
              <a:t>"</a:t>
            </a:r>
            <a:endParaRPr lang="ja-JP" altLang="en-US" sz="1400" b="1" dirty="0">
              <a:ea typeface="+mn-lt"/>
              <a:cs typeface="+mn-lt"/>
            </a:endParaRPr>
          </a:p>
          <a:p>
            <a:r>
              <a:rPr lang="en-US" altLang="ja-JP" sz="1600" b="1" dirty="0">
                <a:ea typeface="+mn-lt"/>
                <a:cs typeface="+mn-lt"/>
              </a:rPr>
              <a:t>2017年後開始出現</a:t>
            </a:r>
            <a:r>
              <a:rPr lang="ja-JP" sz="1600" b="1">
                <a:ea typeface="+mn-lt"/>
                <a:cs typeface="+mn-lt"/>
              </a:rPr>
              <a:t>納米單位</a:t>
            </a:r>
            <a:r>
              <a:rPr lang="en-US" altLang="ja-JP" sz="1600" b="1" dirty="0">
                <a:ea typeface="+mn-lt"/>
                <a:cs typeface="+mn-lt"/>
              </a:rPr>
              <a:t>,</a:t>
            </a:r>
            <a:r>
              <a:rPr lang="ja-JP" sz="1600" b="1">
                <a:ea typeface="+mn-lt"/>
                <a:cs typeface="+mn-lt"/>
              </a:rPr>
              <a:t>指的是非常小的住宅單位,面積小於40平方米(約430平方英尺)。這些超小單位通常被稱為"納米單位"或"蝸居"</a:t>
            </a:r>
            <a:endParaRPr lang="ja-JP" altLang="en-US" sz="1600" b="1">
              <a:ea typeface="游ゴシック"/>
            </a:endParaRPr>
          </a:p>
          <a:p>
            <a:r>
              <a:rPr lang="ja-JP" sz="1600" b="1">
                <a:solidFill>
                  <a:srgbClr val="111111"/>
                </a:solidFill>
                <a:ea typeface="游ゴシック"/>
              </a:rPr>
              <a:t>有可能大眾對</a:t>
            </a:r>
            <a:r>
              <a:rPr lang="ja-JP" altLang="en-US" sz="1600" b="1">
                <a:solidFill>
                  <a:srgbClr val="111111"/>
                </a:solidFill>
                <a:ea typeface="游ゴシック"/>
              </a:rPr>
              <a:t>較細的單位買入興趣減少</a:t>
            </a:r>
            <a:endParaRPr lang="ja-JP" sz="1400" b="1" dirty="0">
              <a:ea typeface="游ゴシック"/>
            </a:endParaRPr>
          </a:p>
          <a:p>
            <a:pPr marL="0" indent="0">
              <a:buNone/>
            </a:pPr>
            <a:endParaRPr lang="ja-JP" altLang="en-US" sz="1400" b="1" dirty="0">
              <a:solidFill>
                <a:srgbClr val="000000"/>
              </a:solidFill>
              <a:ea typeface="游ゴシック"/>
            </a:endParaRPr>
          </a:p>
          <a:p>
            <a:endParaRPr lang="en-US" altLang="ja-JP" dirty="0">
              <a:solidFill>
                <a:srgbClr val="000000"/>
              </a:solidFill>
              <a:ea typeface="游ゴシック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59CE6-FCBA-F230-F880-C93DBA85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94" y="747523"/>
            <a:ext cx="6438259" cy="533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8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F7CFBD-4E68-79EE-049B-8B7F3293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" y="848693"/>
            <a:ext cx="4931923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ea typeface="游ゴシック Light"/>
              </a:rPr>
              <a:t>樓價</a:t>
            </a:r>
            <a:r>
              <a:rPr lang="en-US" altLang="en-US" b="1" dirty="0">
                <a:ea typeface="游ゴシック Light"/>
              </a:rPr>
              <a:t>,</a:t>
            </a:r>
            <a:r>
              <a:rPr lang="ja-JP" b="1">
                <a:ea typeface="游ゴシック Light"/>
              </a:rPr>
              <a:t>按揭利率,</a:t>
            </a:r>
            <a:r>
              <a:rPr lang="ja-JP" altLang="en-US" b="1">
                <a:ea typeface="游ゴシック Light"/>
              </a:rPr>
              <a:t>負資產個案三方探討</a:t>
            </a:r>
            <a:endParaRPr lang="en-US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24F9E3-7593-C56C-0E2F-719DBAE0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3" y="2177368"/>
            <a:ext cx="4677923" cy="3450613"/>
          </a:xfrm>
        </p:spPr>
        <p:txBody>
          <a:bodyPr>
            <a:normAutofit/>
          </a:bodyPr>
          <a:lstStyle/>
          <a:p>
            <a:r>
              <a:rPr lang="ja-JP" altLang="en-US" sz="1600" b="1">
                <a:latin typeface="Gill Sans MT"/>
                <a:ea typeface="Microsoft JhengHei"/>
              </a:rPr>
              <a:t>按揭利率與樓價的</a:t>
            </a:r>
            <a:r>
              <a:rPr lang="ja-JP" sz="1600" b="1">
                <a:latin typeface="Gill Sans MT"/>
                <a:ea typeface="Microsoft JhengHei"/>
              </a:rPr>
              <a:t>關係</a:t>
            </a:r>
            <a:r>
              <a:rPr lang="ja-JP" altLang="en-US" sz="1600" b="1">
                <a:latin typeface="Gill Sans MT"/>
                <a:ea typeface="+mn-lt"/>
              </a:rPr>
              <a:t>數為</a:t>
            </a:r>
            <a:r>
              <a:rPr lang="en-US" sz="1600" b="1" dirty="0">
                <a:latin typeface="Gill Sans MT"/>
                <a:ea typeface="+mn-lt"/>
              </a:rPr>
              <a:t>-0.383</a:t>
            </a:r>
            <a:r>
              <a:rPr lang="ja-JP" altLang="en-US" sz="1600" b="1">
                <a:latin typeface="Gill Sans MT"/>
                <a:ea typeface="+mn-lt"/>
              </a:rPr>
              <a:t>中低等負相關程,</a:t>
            </a:r>
            <a:r>
              <a:rPr lang="ja-JP" sz="1600" b="1">
                <a:ea typeface="+mn-lt"/>
                <a:cs typeface="+mn-lt"/>
              </a:rPr>
              <a:t>利率</a:t>
            </a:r>
            <a:r>
              <a:rPr lang="ja-JP" altLang="en-US" sz="1600" b="1">
                <a:ea typeface="+mn-lt"/>
                <a:cs typeface="+mn-lt"/>
              </a:rPr>
              <a:t>升</a:t>
            </a:r>
            <a:r>
              <a:rPr lang="ja-JP" sz="1600" b="1">
                <a:ea typeface="+mn-lt"/>
                <a:cs typeface="+mn-lt"/>
              </a:rPr>
              <a:t>樓</a:t>
            </a:r>
            <a:r>
              <a:rPr lang="ja-JP" altLang="en-US" sz="1600" b="1">
                <a:ea typeface="+mn-lt"/>
                <a:cs typeface="+mn-lt"/>
              </a:rPr>
              <a:t>價跌</a:t>
            </a:r>
            <a:endParaRPr lang="en-US" sz="1600" b="1">
              <a:ea typeface="+mn-lt"/>
            </a:endParaRPr>
          </a:p>
          <a:p>
            <a:r>
              <a:rPr lang="ja-JP" sz="1600" b="1">
                <a:ea typeface="游ゴシック"/>
              </a:rPr>
              <a:t>按揭利率與</a:t>
            </a:r>
            <a:r>
              <a:rPr lang="ja-JP" altLang="en-US" sz="1600" b="1">
                <a:latin typeface="Gill Sans MT"/>
                <a:ea typeface="游ゴシック"/>
              </a:rPr>
              <a:t>負資產個案</a:t>
            </a:r>
            <a:r>
              <a:rPr lang="ja-JP" sz="1600" b="1">
                <a:ea typeface="游ゴシック"/>
              </a:rPr>
              <a:t>的關係數為</a:t>
            </a:r>
            <a:r>
              <a:rPr lang="en-US" altLang="ja-JP" sz="1600" b="1" dirty="0">
                <a:ea typeface="+mn-lt"/>
                <a:cs typeface="+mn-lt"/>
              </a:rPr>
              <a:t>0.49中等正關程度,</a:t>
            </a:r>
            <a:r>
              <a:rPr lang="ja-JP" altLang="en-US" sz="1600" b="1">
                <a:ea typeface="+mn-lt"/>
                <a:cs typeface="+mn-lt"/>
              </a:rPr>
              <a:t>利率升</a:t>
            </a:r>
            <a:r>
              <a:rPr lang="ja-JP" sz="1600" b="1">
                <a:latin typeface="Gill Sans MT"/>
                <a:ea typeface="+mn-lt"/>
                <a:cs typeface="+mn-lt"/>
              </a:rPr>
              <a:t>負資產</a:t>
            </a:r>
            <a:r>
              <a:rPr lang="ja-JP" altLang="en-US" sz="1600" b="1">
                <a:latin typeface="Gill Sans MT"/>
                <a:ea typeface="+mn-lt"/>
                <a:cs typeface="+mn-lt"/>
              </a:rPr>
              <a:t>個案都會升</a:t>
            </a:r>
          </a:p>
          <a:p>
            <a:r>
              <a:rPr lang="ja-JP" altLang="en-US" sz="1600" b="1">
                <a:ea typeface="游ゴシック"/>
              </a:rPr>
              <a:t>解釋重點,市民以為</a:t>
            </a:r>
            <a:r>
              <a:rPr lang="ja-JP" sz="1600" b="1">
                <a:ea typeface="游ゴシック"/>
              </a:rPr>
              <a:t>利率跌</a:t>
            </a:r>
            <a:r>
              <a:rPr lang="ja-JP" altLang="en-US" sz="1600" b="1">
                <a:ea typeface="游ゴシック"/>
              </a:rPr>
              <a:t>樓價會升,這只是一部分因素而非必要因素</a:t>
            </a:r>
            <a:endParaRPr lang="ja-JP" altLang="en-US" sz="1600" b="1">
              <a:ea typeface="游ゴシック" panose="020B0400000000000000" pitchFamily="34" charset="-128"/>
            </a:endParaRPr>
          </a:p>
          <a:p>
            <a:pPr marL="0" indent="0">
              <a:buNone/>
            </a:pPr>
            <a:endParaRPr lang="ja-JP" altLang="en-US" sz="1600" b="1" dirty="0">
              <a:ea typeface="游ゴシック" panose="020B0400000000000000" pitchFamily="34" charset="-128"/>
            </a:endParaRPr>
          </a:p>
          <a:p>
            <a:endParaRPr lang="ja-JP" altLang="en-US" sz="1600" b="1" dirty="0">
              <a:ea typeface="游ゴシック" panose="020B0400000000000000" pitchFamily="34" charset="-128"/>
            </a:endParaRPr>
          </a:p>
          <a:p>
            <a:endParaRPr lang="ja-JP" altLang="en-US" sz="1600" b="1" dirty="0">
              <a:ea typeface="游ゴシック" panose="020B0400000000000000" pitchFamily="34" charset="-128"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832D0-BCF4-C8D5-34D2-5D45EB5D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83" y="676624"/>
            <a:ext cx="7072638" cy="2745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FB624-DE42-E664-9054-4F7917C7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29" y="3499726"/>
            <a:ext cx="7072638" cy="2629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C6A4E6-A138-63AB-FB55-9996E56E1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99573"/>
              </p:ext>
            </p:extLst>
          </p:nvPr>
        </p:nvGraphicFramePr>
        <p:xfrm>
          <a:off x="-3821043" y="463826"/>
          <a:ext cx="2144706" cy="3865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4706">
                  <a:extLst>
                    <a:ext uri="{9D8B030D-6E8A-4147-A177-3AD203B41FA5}">
                      <a16:colId xmlns:a16="http://schemas.microsoft.com/office/drawing/2014/main" val="206092077"/>
                    </a:ext>
                  </a:extLst>
                </a:gridCol>
              </a:tblGrid>
              <a:tr h="386521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922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2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32C4E3-057C-CDB1-678B-336B78C5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01" y="204968"/>
            <a:ext cx="4176511" cy="1049235"/>
          </a:xfrm>
        </p:spPr>
        <p:txBody>
          <a:bodyPr>
            <a:normAutofit/>
          </a:bodyPr>
          <a:lstStyle/>
          <a:p>
            <a:r>
              <a:rPr lang="ja-JP" sz="3000" dirty="0">
                <a:latin typeface="Microsoft YaHei"/>
                <a:ea typeface="Microsoft YaHei"/>
                <a:cs typeface="+mj-lt"/>
              </a:rPr>
              <a:t>香港房地產市場風險趨勢分析</a:t>
            </a:r>
            <a:r>
              <a:rPr lang="ja-JP" altLang="en-US" sz="3000" dirty="0">
                <a:latin typeface="Microsoft YaHei"/>
                <a:ea typeface="Microsoft YaHei"/>
                <a:cs typeface="+mj-lt"/>
              </a:rPr>
              <a:t> </a:t>
            </a:r>
            <a:r>
              <a:rPr lang="en-US" altLang="ja-JP" sz="3000" dirty="0">
                <a:latin typeface="Microsoft YaHei"/>
                <a:ea typeface="+mj-lt"/>
                <a:cs typeface="+mj-lt"/>
              </a:rPr>
              <a:t>(1997-2024)</a:t>
            </a:r>
            <a:endParaRPr lang="en-US" altLang="ja-JP" sz="3000" dirty="0">
              <a:latin typeface="Microsoft YaHei"/>
            </a:endParaRPr>
          </a:p>
          <a:p>
            <a:endParaRPr lang="ja-JP" altLang="en-US" sz="3000" b="1" dirty="0">
              <a:ea typeface="游ゴシック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52A7-483A-CA09-C8C3-7E208969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93" y="1847088"/>
            <a:ext cx="4934209" cy="490427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altLang="ja-JP" sz="1400" b="1" dirty="0">
                <a:latin typeface="Gill Sans MT"/>
                <a:ea typeface="+mn-lt"/>
                <a:cs typeface="+mn-lt"/>
              </a:rPr>
              <a:t>1997-2003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年</a:t>
            </a:r>
            <a:r>
              <a:rPr lang="en-US" altLang="ja-JP" sz="1400" b="1" dirty="0">
                <a:latin typeface="Gill Sans MT"/>
                <a:ea typeface="+mn-lt"/>
                <a:cs typeface="+mn-lt"/>
              </a:rPr>
              <a:t>: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亞洲金融危機對香港房地產市場的影響</a:t>
            </a:r>
            <a:endParaRPr lang="en-US" sz="1400" b="1" dirty="0">
              <a:latin typeface="Gill Sans MT"/>
              <a:ea typeface="Microsoft YaHei"/>
              <a:cs typeface="+mn-lt"/>
            </a:endParaRPr>
          </a:p>
          <a:p>
            <a:pPr>
              <a:buFont typeface="Arial"/>
              <a:buChar char="•"/>
            </a:pPr>
            <a:r>
              <a:rPr lang="ja-JP" altLang="en-US" sz="1400" dirty="0">
                <a:latin typeface="Gill Sans MT"/>
                <a:ea typeface="Microsoft YaHei"/>
                <a:cs typeface="+mn-lt"/>
              </a:rPr>
              <a:t>負資產個案在</a:t>
            </a:r>
            <a:r>
              <a:rPr lang="en-US" altLang="ja-JP" sz="1400" dirty="0">
                <a:latin typeface="Gill Sans MT"/>
                <a:ea typeface="+mn-lt"/>
                <a:cs typeface="+mn-lt"/>
              </a:rPr>
              <a:t>1998-2003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年期間顯著增加</a:t>
            </a:r>
            <a:r>
              <a:rPr lang="en-US" altLang="ja-JP" sz="1400" dirty="0">
                <a:latin typeface="Gill Sans MT"/>
                <a:ea typeface="+mn-lt"/>
                <a:cs typeface="+mn-lt"/>
              </a:rPr>
              <a:t>,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平均值達到</a:t>
            </a:r>
            <a:r>
              <a:rPr lang="en-US" altLang="ja-JP" sz="1400" dirty="0">
                <a:latin typeface="Gill Sans MT"/>
                <a:ea typeface="+mn-lt"/>
                <a:cs typeface="+mn-lt"/>
              </a:rPr>
              <a:t>6,6995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起</a:t>
            </a:r>
            <a:endParaRPr lang="en-US" altLang="ja-JP" sz="1400" dirty="0">
              <a:latin typeface="Gill Sans MT"/>
              <a:ea typeface="Microsoft YaHei"/>
              <a:cs typeface="+mn-lt"/>
            </a:endParaRPr>
          </a:p>
          <a:p>
            <a:pPr>
              <a:buFont typeface="Arial"/>
              <a:buChar char="•"/>
            </a:pPr>
            <a:r>
              <a:rPr lang="en-US" altLang="ja-JP" sz="1400" b="1" dirty="0">
                <a:latin typeface="Gill Sans MT"/>
                <a:ea typeface="+mn-lt"/>
                <a:cs typeface="+mn-lt"/>
              </a:rPr>
              <a:t>2008-2009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年</a:t>
            </a:r>
            <a:r>
              <a:rPr lang="en-US" altLang="ja-JP" sz="1400" b="1" dirty="0">
                <a:latin typeface="Gill Sans MT"/>
                <a:ea typeface="+mn-lt"/>
                <a:cs typeface="+mn-lt"/>
              </a:rPr>
              <a:t>: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全球金融危機對香港房地產市場的影響</a:t>
            </a:r>
            <a:endParaRPr lang="en-US" sz="1400" b="1" dirty="0">
              <a:latin typeface="Gill Sans MT"/>
              <a:ea typeface="Microsoft YaHei"/>
              <a:cs typeface="+mn-lt"/>
            </a:endParaRPr>
          </a:p>
          <a:p>
            <a:pPr>
              <a:buFont typeface="Arial"/>
              <a:buChar char="•"/>
            </a:pPr>
            <a:r>
              <a:rPr lang="en-US" altLang="ja-JP" sz="1400" dirty="0">
                <a:latin typeface="Gill Sans MT"/>
                <a:ea typeface="+mn-lt"/>
                <a:cs typeface="+mn-lt"/>
              </a:rPr>
              <a:t>2009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年</a:t>
            </a:r>
            <a:r>
              <a:rPr lang="en-US" altLang="ja-JP" sz="1400" dirty="0">
                <a:latin typeface="Gill Sans MT"/>
                <a:ea typeface="+mn-lt"/>
                <a:cs typeface="+mn-lt"/>
              </a:rPr>
              <a:t>,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在政府刺激措施和低利率環境的支持下</a:t>
            </a:r>
            <a:r>
              <a:rPr lang="en-US" altLang="ja-JP" sz="1400" dirty="0">
                <a:latin typeface="Gill Sans MT"/>
                <a:ea typeface="+mn-lt"/>
                <a:cs typeface="+mn-lt"/>
              </a:rPr>
              <a:t>,</a:t>
            </a:r>
            <a:r>
              <a:rPr lang="ja-JP" altLang="en-US" sz="1400" dirty="0">
                <a:latin typeface="Gill Sans MT"/>
                <a:ea typeface="Microsoft YaHei"/>
                <a:cs typeface="+mn-lt"/>
              </a:rPr>
              <a:t> </a:t>
            </a:r>
            <a:endParaRPr lang="en-US" altLang="ja-JP" sz="1400" dirty="0">
              <a:latin typeface="Gill Sans MT"/>
              <a:ea typeface="Microsoft YaHei"/>
              <a:cs typeface="+mn-lt"/>
            </a:endParaRPr>
          </a:p>
          <a:p>
            <a:pPr>
              <a:buFont typeface="Arial"/>
              <a:buChar char="•"/>
            </a:pPr>
            <a:r>
              <a:rPr lang="en-US" altLang="ja-JP" sz="1400" b="1" dirty="0">
                <a:latin typeface="Gill Sans MT"/>
                <a:ea typeface="+mn-lt"/>
                <a:cs typeface="+mn-lt"/>
              </a:rPr>
              <a:t>2018-2024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年</a:t>
            </a:r>
            <a:r>
              <a:rPr lang="en-US" altLang="ja-JP" sz="1400" b="1" dirty="0">
                <a:latin typeface="Gill Sans MT"/>
                <a:ea typeface="+mn-lt"/>
                <a:cs typeface="+mn-lt"/>
              </a:rPr>
              <a:t>:</a:t>
            </a:r>
            <a:r>
              <a:rPr lang="ja-JP" sz="1400" b="1" dirty="0">
                <a:latin typeface="Gill Sans MT"/>
                <a:ea typeface="Microsoft YaHei"/>
                <a:cs typeface="+mn-lt"/>
              </a:rPr>
              <a:t>近期香港房地產市場的風險趨勢</a:t>
            </a:r>
          </a:p>
          <a:p>
            <a:pPr>
              <a:buFont typeface="Arial"/>
              <a:buChar char="•"/>
            </a:pPr>
            <a:r>
              <a:rPr lang="ja-JP" sz="1400" dirty="0">
                <a:latin typeface="Gill Sans MT"/>
                <a:ea typeface="Microsoft YaHei"/>
                <a:cs typeface="+mn-lt"/>
              </a:rPr>
              <a:t>2018-2019年,中美貿易摩擦和本地社會事件導致經濟增長放緩</a:t>
            </a:r>
            <a:endParaRPr lang="ja-JP" sz="1400" dirty="0">
              <a:latin typeface="Gill Sans MT"/>
              <a:ea typeface="Microsoft YaHei"/>
            </a:endParaRPr>
          </a:p>
          <a:p>
            <a:pPr>
              <a:buFont typeface="Arial"/>
              <a:buChar char="•"/>
            </a:pPr>
            <a:r>
              <a:rPr lang="ja-JP" sz="1400" dirty="0">
                <a:ea typeface="+mn-lt"/>
                <a:cs typeface="+mn-lt"/>
              </a:rPr>
              <a:t>新冠疫情的長期影響</a:t>
            </a:r>
            <a:r>
              <a:rPr lang="en-US" altLang="ja-JP" sz="1400" dirty="0">
                <a:ea typeface="+mn-lt"/>
                <a:cs typeface="+mn-lt"/>
              </a:rPr>
              <a:t>,</a:t>
            </a:r>
            <a:r>
              <a:rPr lang="ja-JP" altLang="en-US" sz="1400" dirty="0">
                <a:ea typeface="+mn-lt"/>
                <a:cs typeface="+mn-lt"/>
              </a:rPr>
              <a:t>政策調整(</a:t>
            </a:r>
            <a:r>
              <a:rPr lang="ja-JP" sz="1400" dirty="0">
                <a:ea typeface="+mn-lt"/>
                <a:cs typeface="+mn-lt"/>
              </a:rPr>
              <a:t>辣</a:t>
            </a:r>
            <a:r>
              <a:rPr lang="ja-JP" altLang="en-US" sz="1400" dirty="0">
                <a:ea typeface="+mn-lt"/>
                <a:cs typeface="+mn-lt"/>
              </a:rPr>
              <a:t>招</a:t>
            </a:r>
            <a:r>
              <a:rPr lang="en-US" altLang="ja-JP" sz="1400" dirty="0">
                <a:ea typeface="+mn-lt"/>
                <a:cs typeface="+mn-lt"/>
              </a:rPr>
              <a:t>),</a:t>
            </a:r>
            <a:r>
              <a:rPr lang="en-US" sz="1400" dirty="0" err="1">
                <a:ea typeface="+mn-lt"/>
                <a:cs typeface="+mn-lt"/>
              </a:rPr>
              <a:t>經濟結構轉型</a:t>
            </a:r>
            <a:r>
              <a:rPr lang="en-US" sz="1400" dirty="0">
                <a:ea typeface="+mn-lt"/>
                <a:cs typeface="+mn-lt"/>
              </a:rPr>
              <a:t>,</a:t>
            </a:r>
            <a:r>
              <a:rPr lang="ja-JP" altLang="en-US" sz="1400" dirty="0">
                <a:ea typeface="+mn-lt"/>
                <a:cs typeface="+mn-lt"/>
              </a:rPr>
              <a:t>利率變化,</a:t>
            </a:r>
            <a:r>
              <a:rPr lang="ja-JP" sz="1400" dirty="0">
                <a:ea typeface="+mn-lt"/>
                <a:cs typeface="+mn-lt"/>
              </a:rPr>
              <a:t>人口結構變化</a:t>
            </a:r>
            <a:r>
              <a:rPr lang="en-US" altLang="ja-JP" sz="1400" dirty="0">
                <a:ea typeface="+mn-lt"/>
                <a:cs typeface="+mn-lt"/>
              </a:rPr>
              <a:t>,</a:t>
            </a:r>
            <a:r>
              <a:rPr lang="en-US" sz="1400" dirty="0" err="1">
                <a:ea typeface="+mn-lt"/>
                <a:cs typeface="+mn-lt"/>
              </a:rPr>
              <a:t>地緣政治風險</a:t>
            </a:r>
            <a:endParaRPr lang="en-US" altLang="ja-JP" sz="1400" dirty="0">
              <a:ea typeface="+mn-lt"/>
              <a:cs typeface="+mn-lt"/>
            </a:endParaRPr>
          </a:p>
          <a:p>
            <a:pPr marL="0" indent="0">
              <a:buNone/>
            </a:pPr>
            <a:endParaRPr lang="ja-JP" dirty="0"/>
          </a:p>
          <a:p>
            <a:pPr>
              <a:buFont typeface="Arial"/>
              <a:buChar char="•"/>
            </a:pPr>
            <a:endParaRPr lang="en-US" altLang="ja-JP" sz="1400" dirty="0">
              <a:ea typeface="游ゴシック"/>
            </a:endParaRPr>
          </a:p>
          <a:p>
            <a:pPr>
              <a:buFont typeface="Arial"/>
              <a:buChar char="•"/>
            </a:pPr>
            <a:endParaRPr lang="ja-JP" altLang="en-US" dirty="0">
              <a:ea typeface="游ゴシック" panose="020B0400000000000000" pitchFamily="34" charset="-128"/>
            </a:endParaRPr>
          </a:p>
          <a:p>
            <a:pPr marL="0" indent="0">
              <a:buNone/>
            </a:pPr>
            <a:endParaRPr lang="en-US" dirty="0">
              <a:ea typeface="游ゴシック" panose="020B0400000000000000" pitchFamily="34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8E5AA7-B2FF-C1F6-F158-30CF9879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05" y="1483049"/>
            <a:ext cx="6950675" cy="45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A6AE88-51DC-58AC-0479-6920785F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" y="793476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b="1">
                <a:ea typeface="游ゴシック Light"/>
              </a:rPr>
              <a:t>分析樓價指數和負資產個案數的長期趨勢</a:t>
            </a:r>
            <a:endParaRPr lang="en-US" altLang="ja-JP" b="1">
              <a:ea typeface="游ゴシック Light"/>
            </a:endParaRPr>
          </a:p>
          <a:p>
            <a:endParaRPr lang="en-US" altLang="ja-JP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0FEB9-C5D6-F55F-C594-A51D2EF2F4C2}"/>
              </a:ext>
            </a:extLst>
          </p:cNvPr>
          <p:cNvSpPr txBox="1"/>
          <p:nvPr/>
        </p:nvSpPr>
        <p:spPr>
          <a:xfrm>
            <a:off x="4883" y="2016411"/>
            <a:ext cx="5433127" cy="44822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>
                <a:latin typeface="Microsoft YaHei"/>
                <a:ea typeface="Microsoft YaHei"/>
              </a:rPr>
              <a:t>當</a:t>
            </a:r>
            <a:r>
              <a:rPr lang="ja-JP" altLang="en-US" sz="1600" b="1" cap="all">
                <a:latin typeface="Microsoft YaHei"/>
                <a:ea typeface="Microsoft YaHei"/>
              </a:rPr>
              <a:t>樓價</a:t>
            </a:r>
            <a:r>
              <a:rPr lang="ja-JP" altLang="en-US" sz="1600" b="1">
                <a:latin typeface="Microsoft YaHei"/>
                <a:ea typeface="Microsoft YaHei"/>
              </a:rPr>
              <a:t>指數同比下跌超過</a:t>
            </a:r>
            <a:r>
              <a:rPr lang="en-US" altLang="ja-JP" sz="1600" b="1" dirty="0">
                <a:latin typeface="Microsoft YaHei"/>
                <a:ea typeface="游ゴシック"/>
              </a:rPr>
              <a:t>5%</a:t>
            </a:r>
            <a:r>
              <a:rPr lang="ja-JP" altLang="en-US" sz="1600" b="1">
                <a:latin typeface="Microsoft YaHei"/>
                <a:ea typeface="Microsoft YaHei"/>
              </a:rPr>
              <a:t>時</a:t>
            </a:r>
            <a:r>
              <a:rPr lang="en-US" altLang="ja-JP" sz="1600" b="1" dirty="0">
                <a:latin typeface="Microsoft YaHei"/>
                <a:ea typeface="游ゴシック"/>
              </a:rPr>
              <a:t>,</a:t>
            </a:r>
            <a:r>
              <a:rPr lang="ja-JP" altLang="en-US" sz="1600" b="1">
                <a:latin typeface="Microsoft YaHei"/>
                <a:ea typeface="Microsoft YaHei"/>
              </a:rPr>
              <a:t>可能預示着房地產市場的潛在風險。</a:t>
            </a:r>
            <a:endParaRPr lang="en-US" sz="1600" b="1">
              <a:latin typeface="Microsoft YaHei"/>
              <a:ea typeface="Microsoft YaHei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>
                <a:latin typeface="Microsoft YaHei"/>
                <a:ea typeface="Microsoft YaHei"/>
              </a:rPr>
              <a:t>當負資產個案從一個季度到下一個季度增加超過</a:t>
            </a:r>
            <a:r>
              <a:rPr lang="en-US" sz="1600" b="1" dirty="0">
                <a:latin typeface="Microsoft YaHei"/>
                <a:ea typeface="Microsoft YaHei"/>
              </a:rPr>
              <a:t>300%</a:t>
            </a:r>
            <a:r>
              <a:rPr lang="ja-JP" altLang="en-US" sz="1600" b="1">
                <a:latin typeface="Microsoft YaHei"/>
                <a:ea typeface="Microsoft YaHei"/>
              </a:rPr>
              <a:t>時</a:t>
            </a:r>
            <a:r>
              <a:rPr lang="en-US" sz="1600" b="1" dirty="0">
                <a:latin typeface="Microsoft YaHei"/>
                <a:ea typeface="Microsoft YaHei"/>
              </a:rPr>
              <a:t>,</a:t>
            </a:r>
            <a:r>
              <a:rPr lang="ja-JP" altLang="en-US" sz="1600" b="1">
                <a:latin typeface="Microsoft YaHei"/>
                <a:ea typeface="Microsoft YaHei"/>
              </a:rPr>
              <a:t>意味着有大量新的業主陷入了負資產狀態。</a:t>
            </a:r>
            <a:endParaRPr lang="en-US" altLang="ja-JP" sz="1600" b="1" dirty="0">
              <a:latin typeface="Microsoft YaHei"/>
              <a:ea typeface="Microsoft YaHei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>
                <a:latin typeface="Microsoft YaHei"/>
                <a:ea typeface="Microsoft YaHei"/>
              </a:rPr>
              <a:t>負資產個案的絕對值超過23543時表明負資產問題已經達到了一個非常嚴重的水平。</a:t>
            </a:r>
            <a:endParaRPr lang="en-US" sz="1600" b="1">
              <a:latin typeface="Microsoft YaHei"/>
              <a:ea typeface="Microsoft YaHei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>
                <a:latin typeface="Microsoft YaHei"/>
                <a:ea typeface="Microsoft YaHei"/>
              </a:rPr>
              <a:t>現時</a:t>
            </a:r>
            <a:r>
              <a:rPr lang="ja-JP" sz="1600" b="1">
                <a:latin typeface="Microsoft YaHei"/>
                <a:ea typeface="Microsoft YaHei"/>
              </a:rPr>
              <a:t>未還金額</a:t>
            </a:r>
            <a:r>
              <a:rPr lang="ja-JP" altLang="en-US" sz="1600" b="1">
                <a:latin typeface="Microsoft YaHei"/>
                <a:ea typeface="Microsoft YaHei"/>
              </a:rPr>
              <a:t>跟1997年和2003年一樣高,是對銀行體系來說是重點關注的地方(</a:t>
            </a:r>
            <a:r>
              <a:rPr lang="ja-JP" sz="1600" b="1">
                <a:solidFill>
                  <a:srgbClr val="111111"/>
                </a:solidFill>
                <a:latin typeface="Microsoft YaHei"/>
                <a:ea typeface="Microsoft YaHei"/>
                <a:cs typeface="+mn-lt"/>
              </a:rPr>
              <a:t>165.354億元</a:t>
            </a:r>
            <a:r>
              <a:rPr lang="en-US" altLang="ja-JP" sz="1600" dirty="0">
                <a:solidFill>
                  <a:srgbClr val="111111"/>
                </a:solidFill>
                <a:latin typeface="Microsoft YaHei"/>
                <a:ea typeface="+mn-lt"/>
                <a:cs typeface="+mn-lt"/>
              </a:rPr>
              <a:t>)</a:t>
            </a:r>
            <a:br>
              <a:rPr lang="en-US" sz="1600" dirty="0"/>
            </a:b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9D25D-9336-3113-3F80-B47E9BC5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96" y="261342"/>
            <a:ext cx="6636920" cy="31743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F2C266-DFF3-5EC5-CC93-36BE0FA6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7307" y="3512680"/>
            <a:ext cx="6754091" cy="2615718"/>
          </a:xfrm>
        </p:spPr>
      </p:pic>
    </p:spTree>
    <p:extLst>
      <p:ext uri="{BB962C8B-B14F-4D97-AF65-F5344CB8AC3E}">
        <p14:creationId xmlns:p14="http://schemas.microsoft.com/office/powerpoint/2010/main" val="407647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D07DB2-8DD1-46D1-0142-337C4002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62" y="971154"/>
            <a:ext cx="5550357" cy="1049235"/>
          </a:xfrm>
        </p:spPr>
        <p:txBody>
          <a:bodyPr>
            <a:normAutofit/>
          </a:bodyPr>
          <a:lstStyle/>
          <a:p>
            <a:r>
              <a:rPr lang="ja-JP" b="1">
                <a:latin typeface="Microsoft YaHei"/>
                <a:ea typeface="Microsoft YaHei"/>
              </a:rPr>
              <a:t>樓價下跌</a:t>
            </a:r>
            <a:r>
              <a:rPr lang="ja-JP" altLang="en-US" b="1">
                <a:latin typeface="Microsoft YaHei"/>
                <a:ea typeface="Microsoft YaHei"/>
              </a:rPr>
              <a:t>引發負資產</a:t>
            </a:r>
            <a:endParaRPr lang="en-US" b="1">
              <a:latin typeface="Microsoft YaHei"/>
              <a:ea typeface="Microsoft YaHe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D36B-B54E-054A-5109-222DB6C9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424" y="2047552"/>
            <a:ext cx="5913772" cy="4060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負資產宗數與貸款比率和貸款金額比率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高度相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關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(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相關系數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0.97)</a:t>
            </a:r>
            <a:endParaRPr lang="en-US" sz="1400" b="1" dirty="0">
              <a:latin typeface="Microsoft YaHei"/>
              <a:ea typeface="Microsoft YaHei"/>
            </a:endParaRPr>
          </a:p>
          <a:p>
            <a:pPr lvl="1"/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當負資產宗數增加時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,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貸款比率和貸款金額比率會上升</a:t>
            </a:r>
            <a:endParaRPr lang="en-US" sz="1400" b="1" dirty="0">
              <a:latin typeface="Microsoft YaHei"/>
              <a:ea typeface="Microsoft YaHei"/>
            </a:endParaRPr>
          </a:p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未償還貸款與樓價指數呈現中等程度的負相關(相關系數-0.50)</a:t>
            </a:r>
            <a:endParaRPr lang="ja-JP" sz="1400" b="1" dirty="0">
              <a:latin typeface="Microsoft YaHei"/>
              <a:ea typeface="Microsoft YaHei"/>
            </a:endParaRPr>
          </a:p>
          <a:p>
            <a:pPr lvl="1"/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當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未償還貸款增加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時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,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樓價指數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可能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面臨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下行壓力</a:t>
            </a:r>
            <a:endParaRPr lang="en-US" sz="1400" b="1" dirty="0">
              <a:latin typeface="Microsoft YaHei"/>
              <a:ea typeface="Microsoft YaHei"/>
              <a:cs typeface="+mn-lt"/>
            </a:endParaRPr>
          </a:p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樓價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指數與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負資產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宗數呈現中等程度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的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負相關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(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相關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系數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-0.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58)</a:t>
            </a:r>
            <a:endParaRPr lang="en-US" sz="1400" b="1" dirty="0">
              <a:latin typeface="Microsoft YaHei"/>
              <a:ea typeface="Microsoft YaHei"/>
            </a:endParaRPr>
          </a:p>
          <a:p>
            <a:pPr lvl="1"/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這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表明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,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當樓價指數下跌</a:t>
            </a:r>
            <a:r>
              <a:rPr lang="ja-JP" altLang="en-US" sz="1400" b="1" dirty="0">
                <a:latin typeface="Microsoft YaHei"/>
                <a:ea typeface="Microsoft YaHei"/>
                <a:cs typeface="+mn-lt"/>
              </a:rPr>
              <a:t>時</a:t>
            </a:r>
            <a:r>
              <a:rPr lang="en-US" altLang="ja-JP" sz="1400" b="1" dirty="0">
                <a:latin typeface="Microsoft YaHei"/>
                <a:ea typeface="+mn-lt"/>
                <a:cs typeface="+mn-lt"/>
              </a:rPr>
              <a:t>,</a:t>
            </a:r>
            <a:r>
              <a:rPr lang="ja-JP" sz="1400" b="1" dirty="0">
                <a:latin typeface="Microsoft YaHei"/>
                <a:ea typeface="Microsoft YaHei"/>
                <a:cs typeface="+mn-lt"/>
              </a:rPr>
              <a:t>負資產宗數通常會上升</a:t>
            </a:r>
          </a:p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高貸款水平可能導致更多負資產宗數</a:t>
            </a:r>
            <a:r>
              <a:rPr lang="en-US" altLang="ja-JP" sz="1400" b="1" dirty="0">
                <a:latin typeface="Microsoft YaHei"/>
                <a:ea typeface="Microsoft YaHei"/>
                <a:cs typeface="+mn-lt"/>
              </a:rPr>
              <a:t>(2024</a:t>
            </a:r>
            <a:r>
              <a:rPr lang="zh-TW" altLang="en-US" sz="1400" b="1" dirty="0">
                <a:latin typeface="Microsoft YaHei"/>
                <a:ea typeface="Microsoft YaHei"/>
                <a:cs typeface="+mn-lt"/>
              </a:rPr>
              <a:t>年</a:t>
            </a:r>
            <a:r>
              <a:rPr lang="en-US" altLang="zh-TW" sz="1400" b="1" dirty="0">
                <a:latin typeface="Microsoft YaHei"/>
                <a:ea typeface="Microsoft YaHei"/>
                <a:cs typeface="+mn-lt"/>
              </a:rPr>
              <a:t>8.91%,2003</a:t>
            </a:r>
            <a:r>
              <a:rPr lang="zh-TW" altLang="en-US" sz="1400" b="1" dirty="0">
                <a:latin typeface="Microsoft YaHei"/>
                <a:ea typeface="Microsoft YaHei"/>
                <a:cs typeface="+mn-lt"/>
              </a:rPr>
              <a:t>年</a:t>
            </a:r>
            <a:r>
              <a:rPr lang="en-US" altLang="zh-TW" sz="1400" b="1" dirty="0">
                <a:latin typeface="Microsoft YaHei"/>
                <a:ea typeface="Microsoft YaHei"/>
                <a:cs typeface="+mn-lt"/>
              </a:rPr>
              <a:t>35%)</a:t>
            </a:r>
            <a:endParaRPr lang="ja-JP" sz="1400" b="1" dirty="0">
              <a:latin typeface="Microsoft YaHei"/>
              <a:ea typeface="Microsoft YaHei"/>
            </a:endParaRPr>
          </a:p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未償還貸款的增加可能對樓市構成下行壓力</a:t>
            </a:r>
            <a:endParaRPr lang="ja-JP" sz="1400" b="1" dirty="0">
              <a:latin typeface="Microsoft YaHei"/>
              <a:ea typeface="Microsoft YaHei"/>
            </a:endParaRPr>
          </a:p>
          <a:p>
            <a:r>
              <a:rPr lang="ja-JP" sz="1400" b="1" dirty="0">
                <a:latin typeface="Microsoft YaHei"/>
                <a:ea typeface="Microsoft YaHei"/>
                <a:cs typeface="+mn-lt"/>
              </a:rPr>
              <a:t>樓價下跌可能加劇負資產風險</a:t>
            </a:r>
            <a:endParaRPr lang="ja-JP" b="1" dirty="0">
              <a:latin typeface="Microsoft YaHei"/>
              <a:ea typeface="Microsoft YaHei"/>
            </a:endParaRPr>
          </a:p>
          <a:p>
            <a:pPr marL="0" indent="0">
              <a:buNone/>
            </a:pPr>
            <a:endParaRPr lang="ja-JP" altLang="en-US" sz="1600" b="1" dirty="0">
              <a:latin typeface="Microsoft YaHei"/>
              <a:ea typeface="Microsoft YaHei"/>
            </a:endParaRPr>
          </a:p>
          <a:p>
            <a:endParaRPr lang="ja-JP" altLang="en-US" sz="1400" b="1" dirty="0">
              <a:latin typeface="游ゴシック light"/>
              <a:ea typeface="游ゴシック light"/>
            </a:endParaRPr>
          </a:p>
          <a:p>
            <a:endParaRPr lang="ja-JP" altLang="en-US" sz="1600" b="1" dirty="0">
              <a:latin typeface="游ゴシック light"/>
              <a:ea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E540FB-CD58-2518-D131-A17FA48C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7" y="148222"/>
            <a:ext cx="5943601" cy="2253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CFA7E-CA05-230D-8406-8DB95F8C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44" y="4574176"/>
            <a:ext cx="6013939" cy="227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57556-19F3-4ADE-4278-7EFB11A36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9" y="2394751"/>
            <a:ext cx="6025662" cy="22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6F8-39DC-9E7E-ABDF-208926A1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2" y="939166"/>
            <a:ext cx="9605635" cy="1059305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ja-JP" altLang="en-US" b="1" dirty="0">
                <a:ea typeface="游ゴシック Light"/>
              </a:rPr>
              <a:t>負資產拖欠比率與借貸按</a:t>
            </a:r>
            <a:r>
              <a:rPr lang="ja-JP" b="1" dirty="0">
                <a:ea typeface="游ゴシック Light"/>
              </a:rPr>
              <a:t>揭百比分</a:t>
            </a:r>
            <a:r>
              <a:rPr lang="ja-JP" altLang="en-US" b="1" dirty="0">
                <a:ea typeface="游ゴシック Light"/>
              </a:rPr>
              <a:t>推測</a:t>
            </a:r>
            <a:br>
              <a:rPr lang="ja-JP" altLang="en-US" sz="5400" dirty="0">
                <a:ea typeface="游ゴシック Light"/>
              </a:rPr>
            </a:br>
            <a:endParaRPr lang="ja-JP" altLang="en-US" sz="5400" dirty="0">
              <a:ea typeface="游ゴシック Light"/>
            </a:endParaRPr>
          </a:p>
          <a:p>
            <a:endParaRPr lang="en-US" altLang="ja-JP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4CF6D-6DC3-236D-A024-57D61A30D1CF}"/>
              </a:ext>
            </a:extLst>
          </p:cNvPr>
          <p:cNvSpPr txBox="1"/>
          <p:nvPr/>
        </p:nvSpPr>
        <p:spPr>
          <a:xfrm>
            <a:off x="25556" y="1998471"/>
            <a:ext cx="533229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ja-JP" altLang="en-US" b="1" cap="all">
                <a:latin typeface="Microsoft YaHei"/>
                <a:ea typeface="Microsoft YaHei"/>
              </a:rPr>
              <a:t>負資產拖欠比率2024是0.06,最高為2003的2.27,表明香港人的還款能力偏強</a:t>
            </a:r>
          </a:p>
          <a:p>
            <a:pPr marL="285750" indent="-285750">
              <a:buFont typeface="Arial"/>
              <a:buChar char="•"/>
            </a:pPr>
            <a:r>
              <a:rPr lang="ja-JP" b="1" cap="all">
                <a:latin typeface="Microsoft YaHei"/>
                <a:ea typeface="Microsoft YaHei"/>
              </a:rPr>
              <a:t>負資產</a:t>
            </a:r>
            <a:r>
              <a:rPr lang="ja-JP" altLang="en-US" b="1" cap="all">
                <a:latin typeface="Microsoft YaHei"/>
                <a:ea typeface="Microsoft YaHei"/>
              </a:rPr>
              <a:t>不等於還不起供</a:t>
            </a:r>
            <a:r>
              <a:rPr lang="ja-JP" b="1" cap="all">
                <a:latin typeface="Microsoft YaHei"/>
                <a:ea typeface="Microsoft YaHei"/>
              </a:rPr>
              <a:t>款</a:t>
            </a:r>
            <a:endParaRPr lang="ja-JP" altLang="en-US" b="1" cap="all">
              <a:latin typeface="Microsoft YaHei"/>
              <a:ea typeface="Microsoft YaHei"/>
            </a:endParaRPr>
          </a:p>
          <a:p>
            <a:pPr marL="285750" indent="-285750">
              <a:buFont typeface="Arial"/>
              <a:buChar char="•"/>
            </a:pPr>
            <a:r>
              <a:rPr lang="ja-JP" b="1" cap="all">
                <a:solidFill>
                  <a:srgbClr val="111111"/>
                </a:solidFill>
                <a:latin typeface="Microsoft YaHei"/>
                <a:ea typeface="Microsoft YaHei"/>
                <a:cs typeface="Roboto"/>
              </a:rPr>
              <a:t>由</a:t>
            </a:r>
            <a:r>
              <a:rPr lang="en-US" altLang="ja-JP" b="1" cap="all" dirty="0">
                <a:solidFill>
                  <a:srgbClr val="111111"/>
                </a:solidFill>
                <a:latin typeface="Microsoft YaHei"/>
                <a:ea typeface="+mn-lt"/>
                <a:cs typeface="Roboto"/>
              </a:rPr>
              <a:t>CALL</a:t>
            </a:r>
            <a:r>
              <a:rPr lang="ja-JP" b="1" cap="all" dirty="0">
                <a:solidFill>
                  <a:srgbClr val="111111"/>
                </a:solidFill>
                <a:latin typeface="Microsoft YaHei"/>
                <a:ea typeface="Microsoft YaHei"/>
                <a:cs typeface="Roboto"/>
              </a:rPr>
              <a:t> </a:t>
            </a:r>
            <a:r>
              <a:rPr lang="en-US" altLang="ja-JP" b="1" cap="all" dirty="0">
                <a:solidFill>
                  <a:srgbClr val="111111"/>
                </a:solidFill>
                <a:latin typeface="Microsoft YaHei"/>
                <a:ea typeface="+mn-lt"/>
                <a:cs typeface="Roboto"/>
              </a:rPr>
              <a:t>LOAN</a:t>
            </a:r>
            <a:r>
              <a:rPr lang="ja-JP" b="1" cap="all">
                <a:solidFill>
                  <a:srgbClr val="111111"/>
                </a:solidFill>
                <a:latin typeface="Microsoft YaHei"/>
                <a:ea typeface="Microsoft YaHei"/>
                <a:cs typeface="Roboto"/>
              </a:rPr>
              <a:t>至拍賣需時一年</a:t>
            </a:r>
            <a:endParaRPr lang="ja-JP" altLang="en-US" b="1" cap="all">
              <a:solidFill>
                <a:srgbClr val="000000"/>
              </a:solidFill>
              <a:latin typeface="Microsoft YaHei"/>
              <a:ea typeface="Microsoft YaHei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ja-JP" b="1" cap="all">
                <a:solidFill>
                  <a:srgbClr val="111111"/>
                </a:solidFill>
                <a:latin typeface="Microsoft YaHei"/>
                <a:ea typeface="Microsoft YaHei"/>
                <a:cs typeface="Roboto"/>
              </a:rPr>
              <a:t>拖欠供款超過60天，銀行就會將業主列入觀察名單，拖欠超過6個月才會Call Loan</a:t>
            </a:r>
          </a:p>
          <a:p>
            <a:pPr marL="285750" indent="-285750">
              <a:buFont typeface="Arial"/>
              <a:buChar char="•"/>
            </a:pPr>
            <a:r>
              <a:rPr lang="ja-JP" altLang="en-US" b="1" cap="all">
                <a:solidFill>
                  <a:srgbClr val="111111"/>
                </a:solidFill>
                <a:latin typeface="Microsoft YaHei"/>
                <a:ea typeface="Microsoft YaHei"/>
                <a:cs typeface="Roboto"/>
              </a:rPr>
              <a:t>根據報導9成人都是借</a:t>
            </a:r>
            <a:r>
              <a:rPr lang="ja-JP" b="1" cap="all">
                <a:solidFill>
                  <a:srgbClr val="000000"/>
                </a:solidFill>
                <a:latin typeface="Microsoft YaHei"/>
                <a:ea typeface="Microsoft YaHei"/>
                <a:cs typeface="Roboto"/>
              </a:rPr>
              <a:t>貸</a:t>
            </a:r>
            <a:r>
              <a:rPr lang="ja-JP" altLang="en-US" b="1" cap="all">
                <a:solidFill>
                  <a:srgbClr val="000000"/>
                </a:solidFill>
                <a:latin typeface="Gill Sans MT"/>
                <a:ea typeface="Microsoft YaHei"/>
                <a:cs typeface="Roboto"/>
              </a:rPr>
              <a:t>按揭</a:t>
            </a:r>
            <a:endParaRPr lang="ja-JP" b="1" cap="all">
              <a:solidFill>
                <a:srgbClr val="000000"/>
              </a:solidFill>
              <a:latin typeface="Gill Sans MT"/>
              <a:ea typeface="Microsoft YaHei"/>
              <a:cs typeface="Roboto"/>
            </a:endParaRPr>
          </a:p>
          <a:p>
            <a:endParaRPr lang="ja-JP" altLang="en-US" b="1" cap="all">
              <a:solidFill>
                <a:srgbClr val="111111"/>
              </a:solidFill>
              <a:ea typeface="游ゴシック"/>
              <a:cs typeface="Roboto"/>
            </a:endParaRPr>
          </a:p>
          <a:p>
            <a:endParaRPr lang="ja-JP" altLang="en-US"/>
          </a:p>
          <a:p>
            <a:pPr>
              <a:buFont typeface="Arial"/>
              <a:buChar char="•"/>
            </a:pPr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70E95-FEAF-8FFA-C248-DE6054FC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84" y="1735516"/>
            <a:ext cx="6559430" cy="43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D5A75B-5814-448B-879F-480F4704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82508D-5D26-2C6D-2BB1-1068BA57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85" y="742736"/>
            <a:ext cx="3946331" cy="10934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z="3600" b="1" dirty="0">
                <a:ea typeface="游ゴシック Light"/>
              </a:rPr>
              <a:t>到底是什麼引發拖欠比率上升</a:t>
            </a:r>
            <a:r>
              <a:rPr lang="en-US" altLang="ja-JP" sz="3600" b="1" dirty="0">
                <a:ea typeface="游ゴシック Light"/>
              </a:rPr>
              <a:t>?</a:t>
            </a:r>
            <a:endParaRPr lang="en-US" sz="3600" b="1" dirty="0">
              <a:ea typeface="游ゴシック Light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657FFA-285B-4ADE-B092-BA6C566A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7DAB0-9789-5FCE-D5A1-7E32FA36A4EA}"/>
              </a:ext>
            </a:extLst>
          </p:cNvPr>
          <p:cNvSpPr txBox="1"/>
          <p:nvPr/>
        </p:nvSpPr>
        <p:spPr>
          <a:xfrm>
            <a:off x="656624" y="2032683"/>
            <a:ext cx="4259350" cy="32875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 cap="all" dirty="0">
                <a:ea typeface="游ゴシック"/>
              </a:rPr>
              <a:t>失業率與拖欠比率的相關系數是</a:t>
            </a:r>
            <a:r>
              <a:rPr lang="en-US" altLang="ja-JP" sz="1600" b="1" cap="all" dirty="0">
                <a:ea typeface="游ゴシック"/>
              </a:rPr>
              <a:t>0.76</a:t>
            </a:r>
          </a:p>
          <a:p>
            <a:pPr marL="57150" indent="-228600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 cap="all" dirty="0">
                <a:ea typeface="游ゴシック"/>
              </a:rPr>
              <a:t>未償還貸款金額比率與拖欠比率的相關系數是</a:t>
            </a:r>
            <a:r>
              <a:rPr lang="en-US" altLang="ja-JP" sz="1600" b="1" cap="all" dirty="0">
                <a:ea typeface="游ゴシック"/>
              </a:rPr>
              <a:t>0.69</a:t>
            </a:r>
          </a:p>
          <a:p>
            <a:pPr indent="-228600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 cap="all" dirty="0">
                <a:ea typeface="游ゴシック"/>
              </a:rPr>
              <a:t>結論</a:t>
            </a:r>
            <a:r>
              <a:rPr lang="en-US" altLang="ja-JP" sz="1600" b="1" cap="all" dirty="0">
                <a:ea typeface="游ゴシック"/>
              </a:rPr>
              <a:t>:</a:t>
            </a:r>
            <a:r>
              <a:rPr lang="ja-JP" altLang="en-US" sz="1600" b="1" cap="all" dirty="0">
                <a:ea typeface="游ゴシック"/>
              </a:rPr>
              <a:t>當人們失去工作時</a:t>
            </a:r>
            <a:r>
              <a:rPr lang="en-US" altLang="ja-JP" sz="1600" b="1" cap="all" dirty="0">
                <a:ea typeface="游ゴシック"/>
              </a:rPr>
              <a:t>,</a:t>
            </a:r>
            <a:r>
              <a:rPr lang="ja-JP" altLang="en-US" sz="1600" b="1" cap="all" dirty="0">
                <a:ea typeface="游ゴシック"/>
              </a:rPr>
              <a:t>這會影響他們按時償還貸款的能力。如果失業問題持續存在或惡化</a:t>
            </a:r>
            <a:r>
              <a:rPr lang="en-US" altLang="ja-JP" sz="1600" b="1" cap="all" dirty="0">
                <a:ea typeface="游ゴシック"/>
              </a:rPr>
              <a:t>,</a:t>
            </a:r>
            <a:r>
              <a:rPr lang="ja-JP" altLang="en-US" sz="1600" b="1" cap="all" dirty="0">
                <a:ea typeface="游ゴシック"/>
              </a:rPr>
              <a:t>拖欠貸款的情況可能會越來越普遍</a:t>
            </a:r>
            <a:r>
              <a:rPr lang="en-US" altLang="ja-JP" sz="1600" b="1" cap="all" dirty="0">
                <a:ea typeface="游ゴシック"/>
              </a:rPr>
              <a:t>,</a:t>
            </a:r>
            <a:r>
              <a:rPr lang="ja-JP" altLang="en-US" sz="1600" b="1" cap="all" dirty="0">
                <a:ea typeface="游ゴシック"/>
              </a:rPr>
              <a:t>拖欠金額也可能越來越大。</a:t>
            </a:r>
            <a:endParaRPr lang="en-US" altLang="ja-JP" sz="1600" b="1" cap="all" dirty="0">
              <a:ea typeface="游ゴシック"/>
            </a:endParaRPr>
          </a:p>
          <a:p>
            <a:pPr indent="-228600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 cap="all" dirty="0">
                <a:ea typeface="游ゴシック"/>
              </a:rPr>
              <a:t>信貸風險評估</a:t>
            </a:r>
            <a:r>
              <a:rPr lang="en-US" sz="1600" b="1" cap="all" dirty="0"/>
              <a:t>:</a:t>
            </a:r>
            <a:r>
              <a:rPr lang="ja-JP" altLang="en-US" sz="1600" b="1" cap="all" dirty="0">
                <a:ea typeface="游ゴシック"/>
              </a:rPr>
              <a:t>未償還貸款金額比率是評估銀行信貸風險的重要指標</a:t>
            </a:r>
          </a:p>
          <a:p>
            <a:pPr indent="-228600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 cap="all" dirty="0">
                <a:ea typeface="游ゴシック"/>
              </a:rPr>
              <a:t>當未償還貸款金額比率接近或超過</a:t>
            </a:r>
            <a:r>
              <a:rPr lang="en-US" altLang="ja-JP" sz="1600" b="1" cap="all" dirty="0">
                <a:ea typeface="游ゴシック"/>
              </a:rPr>
              <a:t>10%</a:t>
            </a:r>
            <a:r>
              <a:rPr lang="ja-JP" altLang="en-US" sz="1600" b="1" cap="all" dirty="0">
                <a:ea typeface="游ゴシック"/>
              </a:rPr>
              <a:t>時</a:t>
            </a:r>
            <a:r>
              <a:rPr lang="en-US" altLang="ja-JP" sz="1600" b="1" cap="all" dirty="0">
                <a:ea typeface="游ゴシック"/>
              </a:rPr>
              <a:t>,</a:t>
            </a:r>
            <a:r>
              <a:rPr lang="ja-JP" altLang="en-US" sz="1600" b="1" cap="all" dirty="0">
                <a:ea typeface="游ゴシック"/>
              </a:rPr>
              <a:t>風險暴露較高</a:t>
            </a:r>
            <a:r>
              <a:rPr lang="en-US" altLang="ja-JP" sz="1600" b="1" cap="all" dirty="0">
                <a:ea typeface="游ゴシック"/>
              </a:rPr>
              <a:t>(2003</a:t>
            </a:r>
            <a:r>
              <a:rPr lang="zh-TW" altLang="en-US" sz="1600" b="1" cap="all" dirty="0">
                <a:ea typeface="游ゴシック"/>
              </a:rPr>
              <a:t>年</a:t>
            </a:r>
            <a:r>
              <a:rPr lang="en-US" altLang="zh-TW" sz="1600" b="1" cap="all" dirty="0">
                <a:ea typeface="游ゴシック"/>
              </a:rPr>
              <a:t>24%)</a:t>
            </a:r>
            <a:endParaRPr lang="en-US" altLang="ja-JP" sz="1600" b="1" cap="all" dirty="0">
              <a:ea typeface="游ゴシック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ABB9-04C8-9D8F-0F5B-B19A9EE0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92" y="2028342"/>
            <a:ext cx="5750347" cy="205083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0F50F7-DC65-7041-4567-782A7486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9738" y="23267"/>
            <a:ext cx="5904643" cy="1992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D2A45-9667-8A4D-11BD-7755EEDB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34" y="4081477"/>
            <a:ext cx="5961404" cy="204502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29FB115-B9B9-47F7-8017-A0DC012D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A02B14F-A70E-4626-8203-B51EC9BD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9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52448-784F-9760-F0C6-62EE07ED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3200" b="1" cap="all" dirty="0">
                <a:ea typeface="游ゴシック"/>
              </a:rPr>
              <a:t>未償還貸款金額比率</a:t>
            </a:r>
            <a:r>
              <a:rPr lang="zh-TW" altLang="en-US" sz="3200" b="1" cap="all" dirty="0">
                <a:ea typeface="游ゴシック"/>
              </a:rPr>
              <a:t>過高銀行措施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6D46DE-DA5E-7977-58C9-48E65E018AFB}"/>
              </a:ext>
            </a:extLst>
          </p:cNvPr>
          <p:cNvSpPr txBox="1"/>
          <p:nvPr/>
        </p:nvSpPr>
        <p:spPr>
          <a:xfrm>
            <a:off x="340534" y="2420882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要求額外擔保</a:t>
            </a:r>
            <a:r>
              <a:rPr lang="en-US" altLang="zh-TW" dirty="0"/>
              <a:t>(</a:t>
            </a:r>
            <a:r>
              <a:rPr lang="zh-TW" altLang="en-US" dirty="0"/>
              <a:t>擔保人</a:t>
            </a:r>
            <a:r>
              <a:rPr lang="en-US" altLang="zh-TW" dirty="0"/>
              <a:t>/</a:t>
            </a:r>
            <a:r>
              <a:rPr lang="zh-TW" altLang="en-US" dirty="0"/>
              <a:t>擔保品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HK" altLang="en-US" dirty="0"/>
              <a:t>限制新貸款</a:t>
            </a:r>
            <a:r>
              <a:rPr lang="en-US" altLang="zh-HK" dirty="0"/>
              <a:t>(</a:t>
            </a:r>
            <a:r>
              <a:rPr lang="zh-TW" altLang="en-US" dirty="0"/>
              <a:t>收緊放水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要求部分提前還款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  <p:pic>
        <p:nvPicPr>
          <p:cNvPr id="6" name="圖片 5" descr="一張含有 圖形, 標誌, 美工圖案, 符號 的圖片&#10;&#10;自動產生的描述">
            <a:extLst>
              <a:ext uri="{FF2B5EF4-FFF2-40B4-BE49-F238E27FC236}">
                <a16:creationId xmlns:a16="http://schemas.microsoft.com/office/drawing/2014/main" id="{E8BEBBCE-F891-7F05-DCC8-C7B1FB7D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6" y="71154"/>
            <a:ext cx="1737546" cy="1700224"/>
          </a:xfrm>
          <a:prstGeom prst="rect">
            <a:avLst/>
          </a:prstGeom>
        </p:spPr>
      </p:pic>
      <p:pic>
        <p:nvPicPr>
          <p:cNvPr id="8" name="圖片 7" descr="一張含有 文字, 服裝, 螢幕擷取畫面, 人的臉孔 的圖片&#10;&#10;自動產生的描述">
            <a:extLst>
              <a:ext uri="{FF2B5EF4-FFF2-40B4-BE49-F238E27FC236}">
                <a16:creationId xmlns:a16="http://schemas.microsoft.com/office/drawing/2014/main" id="{EF332C36-9456-9EE5-1238-BBADBCB9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95" y="3010426"/>
            <a:ext cx="3043055" cy="3043055"/>
          </a:xfrm>
          <a:prstGeom prst="rect">
            <a:avLst/>
          </a:prstGeom>
        </p:spPr>
      </p:pic>
      <p:pic>
        <p:nvPicPr>
          <p:cNvPr id="10" name="圖片 9" descr="一張含有 文字, 螢幕擷取畫面, 作業系統, 網路廣告 的圖片&#10;&#10;自動產生的描述">
            <a:extLst>
              <a:ext uri="{FF2B5EF4-FFF2-40B4-BE49-F238E27FC236}">
                <a16:creationId xmlns:a16="http://schemas.microsoft.com/office/drawing/2014/main" id="{1554B5E7-7865-BE3C-74B9-7A0ACB61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996" y="2981235"/>
            <a:ext cx="3043055" cy="30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289-D1F3-C3AF-ADC2-D7A49A5B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361" y="667480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ea typeface="游ゴシック Light"/>
              </a:rPr>
              <a:t>負資產破產趨勢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6B618-FD79-8123-D358-000B0BE271BE}"/>
              </a:ext>
            </a:extLst>
          </p:cNvPr>
          <p:cNvSpPr txBox="1"/>
          <p:nvPr/>
        </p:nvSpPr>
        <p:spPr>
          <a:xfrm>
            <a:off x="187802" y="2082152"/>
            <a:ext cx="3567753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 sz="1600" b="1" dirty="0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失業率跟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破產的人數的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相關係數是</a:t>
            </a:r>
            <a:r>
              <a:rPr lang="en-US" altLang="ja-JP" sz="1400" b="1" dirty="0">
                <a:latin typeface="游ゴシック light"/>
                <a:ea typeface="+mn-lt"/>
                <a:cs typeface="+mn-lt"/>
              </a:rPr>
              <a:t>0.</a:t>
            </a:r>
            <a:r>
              <a:rPr lang="ja-JP" sz="1400" b="1" dirty="0">
                <a:latin typeface="游ゴシック light"/>
                <a:ea typeface="游ゴシック light"/>
                <a:cs typeface="+mn-lt"/>
              </a:rPr>
              <a:t>65</a:t>
            </a:r>
            <a:endParaRPr lang="ja-JP" altLang="en-US" sz="1500" b="1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這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表明失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業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人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數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越多,因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負資產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而破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產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的人</a:t>
            </a: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數</a:t>
            </a:r>
            <a:r>
              <a:rPr lang="ja-JP" sz="1500" b="1">
                <a:latin typeface="游ゴシック light"/>
                <a:ea typeface="游ゴシック light"/>
                <a:cs typeface="+mn-lt"/>
              </a:rPr>
              <a:t>可能也越多</a:t>
            </a:r>
            <a:endParaRPr lang="ja-JP" altLang="en-US" sz="1500" b="1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1500" b="1">
                <a:latin typeface="游ゴシック light"/>
                <a:ea typeface="游ゴシック light"/>
                <a:cs typeface="+mn-lt"/>
              </a:rPr>
              <a:t>2003年失業率最高7.9都是破產人數最多的一年</a:t>
            </a:r>
            <a:endParaRPr lang="ja-JP" sz="1500" b="1" dirty="0">
              <a:latin typeface="游ゴシック light"/>
              <a:ea typeface="游ゴシック light"/>
              <a:cs typeface="+mn-lt"/>
            </a:endParaRPr>
          </a:p>
          <a:p>
            <a:pPr algn="l"/>
            <a:endParaRPr lang="ja-JP" altLang="en-US" sz="1500" b="1" dirty="0">
              <a:latin typeface="游ゴシック light"/>
              <a:ea typeface="游ゴシック light"/>
              <a:cs typeface="+mn-lt"/>
            </a:endParaRPr>
          </a:p>
          <a:p>
            <a:endParaRPr lang="ja-JP" sz="1600" b="1" dirty="0">
              <a:latin typeface="游ゴシック light"/>
              <a:ea typeface="游ゴシック light"/>
              <a:cs typeface="+mn-lt"/>
            </a:endParaRPr>
          </a:p>
          <a:p>
            <a:endParaRPr lang="ja-JP" altLang="en-US" sz="1600" b="1" dirty="0">
              <a:latin typeface="游ゴシック light"/>
              <a:ea typeface="游ゴシック ligh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A3BD3-D45B-658B-2343-75427C0D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47" y="2058107"/>
            <a:ext cx="7300783" cy="40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A918-304F-DA50-2262-926A2560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179" y="441104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latin typeface="Microsoft YaHei"/>
                <a:ea typeface="Microsoft YaHei"/>
              </a:rPr>
              <a:t>政府總收入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F23C9-5968-47E6-5EEE-24782A297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9535" y="1481843"/>
            <a:ext cx="6381973" cy="45786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7F48E-FC49-20B9-A6C8-08A7A2C69853}"/>
              </a:ext>
            </a:extLst>
          </p:cNvPr>
          <p:cNvSpPr txBox="1"/>
          <p:nvPr/>
        </p:nvSpPr>
        <p:spPr>
          <a:xfrm>
            <a:off x="-2527" y="1955171"/>
            <a:ext cx="56919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b="1">
                <a:latin typeface="游ゴシック light"/>
                <a:ea typeface="游ゴシック light"/>
              </a:rPr>
              <a:t>政府賣地是香港三大收人入之一,而樓價升地價就會跟隨升,所以地價不但影響政府收入,影</a:t>
            </a:r>
            <a:r>
              <a:rPr lang="ja-JP" b="1">
                <a:latin typeface="游ゴシック light"/>
                <a:ea typeface="游ゴシック light"/>
              </a:rPr>
              <a:t>響</a:t>
            </a:r>
            <a:r>
              <a:rPr lang="ja-JP" altLang="en-US" b="1">
                <a:latin typeface="游ゴシック light"/>
                <a:ea typeface="游ゴシック light"/>
              </a:rPr>
              <a:t>未來</a:t>
            </a:r>
            <a:r>
              <a:rPr lang="ja-JP" b="1">
                <a:latin typeface="游ゴシック light"/>
                <a:ea typeface="游ゴシック light"/>
              </a:rPr>
              <a:t>發展</a:t>
            </a:r>
            <a:r>
              <a:rPr lang="ja-JP" altLang="en-US" b="1">
                <a:latin typeface="游ゴシック light"/>
                <a:ea typeface="游ゴシック light"/>
              </a:rPr>
              <a:t>經費</a:t>
            </a:r>
            <a:endParaRPr lang="en-US" altLang="ja-JP" b="1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ja-JP" b="1" dirty="0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b="1">
                <a:latin typeface="游ゴシック light"/>
                <a:ea typeface="游ゴシック light"/>
                <a:cs typeface="+mn-lt"/>
              </a:rPr>
              <a:t>香港政府收入嚴重依賴於土地交易和房地產相關稅收</a:t>
            </a:r>
            <a:endParaRPr lang="en-US" altLang="ja-JP" b="1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ja-JP" altLang="en-US" b="1" dirty="0">
              <a:latin typeface="游ゴシック light"/>
              <a:ea typeface="游ゴシック ligh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ja-JP" b="1">
                <a:latin typeface="游ゴシック light"/>
                <a:ea typeface="游ゴシック light"/>
                <a:cs typeface="+mn-lt"/>
              </a:rPr>
              <a:t>印花稅</a:t>
            </a:r>
            <a:r>
              <a:rPr lang="ja-JP" altLang="en-US" b="1">
                <a:latin typeface="游ゴシック light"/>
                <a:ea typeface="游ゴシック light"/>
                <a:cs typeface="+mn-lt"/>
              </a:rPr>
              <a:t>佔政府總收入</a:t>
            </a:r>
            <a:r>
              <a:rPr lang="ja-JP" b="1">
                <a:latin typeface="游ゴシック light"/>
                <a:ea typeface="游ゴシック light"/>
                <a:cs typeface="+mn-lt"/>
              </a:rPr>
              <a:t>(11.1%)</a:t>
            </a:r>
            <a:r>
              <a:rPr lang="en-US" altLang="ja-JP" b="1" dirty="0">
                <a:latin typeface="游ゴシック light"/>
                <a:ea typeface="+mn-lt"/>
                <a:cs typeface="+mn-lt"/>
              </a:rPr>
              <a:t>,</a:t>
            </a:r>
            <a:r>
              <a:rPr lang="en-US" altLang="ja-JP" b="1" err="1">
                <a:latin typeface="游ゴシック light"/>
                <a:ea typeface="+mn-lt"/>
                <a:cs typeface="+mn-lt"/>
              </a:rPr>
              <a:t>賣地佔政府總收入</a:t>
            </a:r>
            <a:r>
              <a:rPr lang="en-US" b="1" dirty="0">
                <a:latin typeface="游ゴシック light"/>
                <a:ea typeface="+mn-lt"/>
                <a:cs typeface="+mn-lt"/>
              </a:rPr>
              <a:t>(11.8%)</a:t>
            </a:r>
            <a:endParaRPr lang="ja-JP" b="1" dirty="0">
              <a:latin typeface="游ゴシック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73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urquoise drawing pin on a pink background">
            <a:extLst>
              <a:ext uri="{FF2B5EF4-FFF2-40B4-BE49-F238E27FC236}">
                <a16:creationId xmlns:a16="http://schemas.microsoft.com/office/drawing/2014/main" id="{1FA2BF1E-AB76-8AE5-9462-DC646EAE1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C4C7A-5895-788D-FCFD-EBF45400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b="1">
                <a:ea typeface="游ゴシック Light"/>
              </a:rPr>
              <a:t>目錄</a:t>
            </a:r>
            <a:endParaRPr lang="en-US" b="1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72616-6252-8027-5576-64121464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Work Flow 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>
                <a:latin typeface="Gill Sans MT"/>
                <a:ea typeface="游ゴシック"/>
                <a:cs typeface="+mn-lt"/>
              </a:rPr>
              <a:t>簡介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"/>
                <a:cs typeface="+mn-lt"/>
              </a:rPr>
              <a:t>香港住宅用土地面積用率</a:t>
            </a:r>
            <a:endParaRPr lang="ja-JP" altLang="en-US" sz="1400" b="1">
              <a:latin typeface="Gill Sans MT"/>
              <a:ea typeface="游ゴシック"/>
              <a:cs typeface="+mn-l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>
                <a:latin typeface="Gill Sans MT"/>
                <a:ea typeface="游ゴシック light"/>
                <a:cs typeface="+mn-lt"/>
              </a:rPr>
              <a:t>香港房地產市場的現狀和趨勢</a:t>
            </a:r>
            <a:r>
              <a:rPr lang="en-US" altLang="ja-JP" sz="1400" b="1" cap="all" dirty="0">
                <a:latin typeface="Gill Sans MT"/>
                <a:ea typeface="+mn-lt"/>
                <a:cs typeface="+mn-lt"/>
              </a:rPr>
              <a:t>(</a:t>
            </a:r>
            <a:r>
              <a:rPr lang="ja-JP" altLang="en-US" sz="1400" b="1" cap="all">
                <a:latin typeface="Gill Sans MT"/>
                <a:ea typeface="游ゴシック light"/>
                <a:cs typeface="+mn-lt"/>
              </a:rPr>
              <a:t>樓價指數</a:t>
            </a:r>
            <a:r>
              <a:rPr lang="en-US" altLang="ja-JP" sz="1400" b="1" cap="all" dirty="0">
                <a:latin typeface="Gill Sans MT"/>
                <a:ea typeface="+mn-lt"/>
                <a:cs typeface="+mn-lt"/>
              </a:rPr>
              <a:t>)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香港房地產市場的現狀和趨勢</a:t>
            </a:r>
            <a:r>
              <a:rPr lang="en-US" sz="1400" b="1" cap="all" dirty="0">
                <a:latin typeface="Gill Sans MT"/>
                <a:ea typeface="游ゴシック light"/>
              </a:rPr>
              <a:t>(</a:t>
            </a:r>
            <a:r>
              <a:rPr lang="ja-JP" altLang="en-US" sz="1400" b="1" cap="all">
                <a:latin typeface="Gill Sans MT"/>
                <a:ea typeface="游ゴシック light"/>
              </a:rPr>
              <a:t>租金指數</a:t>
            </a:r>
            <a:r>
              <a:rPr lang="en-US" sz="1400" b="1" cap="all" dirty="0">
                <a:latin typeface="Gill Sans MT"/>
                <a:ea typeface="游ゴシック light"/>
              </a:rPr>
              <a:t>)</a:t>
            </a:r>
            <a:endParaRPr lang="en-US" altLang="ja-JP" sz="1400" b="1" cap="all" dirty="0">
              <a:latin typeface="Gill Sans M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香港房地產市場的現狀和趨勢</a:t>
            </a:r>
            <a:r>
              <a:rPr lang="en-US" sz="1400" b="1" cap="all" dirty="0">
                <a:latin typeface="Gill Sans MT"/>
                <a:ea typeface="游ゴシック light"/>
              </a:rPr>
              <a:t>(</a:t>
            </a:r>
            <a:r>
              <a:rPr lang="ja-JP" altLang="en-US" sz="1400" b="1" cap="all">
                <a:latin typeface="Gill Sans MT"/>
                <a:ea typeface="游ゴシック light"/>
              </a:rPr>
              <a:t>供應問題</a:t>
            </a:r>
            <a:r>
              <a:rPr lang="en-US" sz="1400" b="1" cap="all" dirty="0">
                <a:latin typeface="Gill Sans MT"/>
                <a:ea typeface="游ゴシック light"/>
              </a:rPr>
              <a:t>)</a:t>
            </a:r>
            <a:endParaRPr lang="en-US" altLang="ja-JP" sz="1400" b="1" cap="all" dirty="0">
              <a:latin typeface="Gill Sans M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香港樓價與實用面積的趨勢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樓價</a:t>
            </a:r>
            <a:r>
              <a:rPr lang="en-US" altLang="ja-JP" sz="1400" b="1" cap="all" dirty="0">
                <a:latin typeface="Gill Sans MT"/>
                <a:ea typeface="+mn-lt"/>
              </a:rPr>
              <a:t>,</a:t>
            </a:r>
            <a:r>
              <a:rPr lang="ja-JP" sz="1400" b="1" cap="all">
                <a:latin typeface="Gill Sans MT"/>
                <a:ea typeface="游ゴシック light"/>
              </a:rPr>
              <a:t>按揭利率,負資產個案三方探討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樓價下跌引發負資產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分析樓價指數和負資產個案數的長期趨勢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負資產拖欠比率</a:t>
            </a:r>
            <a:r>
              <a:rPr lang="en-US" altLang="ja-JP" sz="1400" b="1" cap="all" dirty="0">
                <a:latin typeface="Gill Sans MT"/>
                <a:ea typeface="+mn-lt"/>
              </a:rPr>
              <a:t>(3</a:t>
            </a:r>
            <a:r>
              <a:rPr lang="ja-JP" sz="1400" b="1" cap="all">
                <a:latin typeface="Gill Sans MT"/>
                <a:ea typeface="游ゴシック light"/>
              </a:rPr>
              <a:t>個月</a:t>
            </a:r>
            <a:r>
              <a:rPr lang="en-US" altLang="ja-JP" sz="1400" b="1" cap="all" dirty="0">
                <a:latin typeface="Gill Sans MT"/>
                <a:ea typeface="+mn-lt"/>
              </a:rPr>
              <a:t>)</a:t>
            </a:r>
            <a:endParaRPr lang="en-US" altLang="ja-JP" sz="1400" b="1" cap="all" dirty="0">
              <a:latin typeface="Gill Sans M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負資產破產趨勢</a:t>
            </a:r>
            <a:endParaRPr lang="ja-JP" altLang="en-US" sz="1400" b="1" cap="all">
              <a:latin typeface="Gill Sans M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樓價對香港</a:t>
            </a:r>
            <a:r>
              <a:rPr lang="en-US" sz="1400" b="1" cap="all" dirty="0">
                <a:latin typeface="Gill Sans MT"/>
                <a:ea typeface="+mn-lt"/>
              </a:rPr>
              <a:t>GDP(</a:t>
            </a:r>
            <a:r>
              <a:rPr lang="en-US" sz="1400" b="1" cap="all" err="1">
                <a:latin typeface="Gill Sans MT"/>
                <a:ea typeface="+mn-lt"/>
              </a:rPr>
              <a:t>經濟影響</a:t>
            </a:r>
            <a:r>
              <a:rPr lang="en-US" sz="1400" b="1" cap="all" dirty="0">
                <a:latin typeface="Gill Sans MT"/>
                <a:ea typeface="+mn-lt"/>
              </a:rPr>
              <a:t>)</a:t>
            </a:r>
            <a:endParaRPr lang="en-US" altLang="ja-JP" sz="1400" b="1" cap="all" dirty="0">
              <a:latin typeface="Gill Sans MT"/>
              <a:ea typeface="+mn-l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sz="1400" b="1" cap="all">
                <a:latin typeface="Gill Sans MT"/>
                <a:ea typeface="游ゴシック light"/>
              </a:rPr>
              <a:t>自置居所</a:t>
            </a:r>
            <a:endParaRPr lang="ja-JP" altLang="en-US" sz="1400" b="1" cap="all">
              <a:latin typeface="Gill Sans M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400" cap="all" err="1">
                <a:ea typeface="+mn-lt"/>
                <a:cs typeface="+mn-lt"/>
              </a:rPr>
              <a:t>總結</a:t>
            </a:r>
            <a:endParaRPr lang="en-US" altLang="ja-JP" sz="1400" cap="all">
              <a:ea typeface="+mn-lt"/>
              <a:cs typeface="+mn-l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改善</a:t>
            </a:r>
            <a:r>
              <a:rPr lang="ja-JP" sz="1400" b="1" cap="all">
                <a:latin typeface="Gill Sans MT"/>
                <a:ea typeface="游ゴシック light"/>
              </a:rPr>
              <a:t>措施</a:t>
            </a:r>
            <a:r>
              <a:rPr lang="en-US" altLang="ja-JP" sz="1400" b="1" cap="all" dirty="0">
                <a:latin typeface="Gill Sans MT"/>
                <a:ea typeface="游ゴシック light"/>
              </a:rPr>
              <a:t>(</a:t>
            </a:r>
            <a:r>
              <a:rPr lang="ja-JP" sz="1400" b="1" cap="all">
                <a:latin typeface="Gill Sans MT"/>
                <a:ea typeface="游ゴシック light"/>
              </a:rPr>
              <a:t>發展</a:t>
            </a:r>
            <a:r>
              <a:rPr lang="ja-JP" altLang="en-US" sz="1400" b="1" cap="all">
                <a:latin typeface="Gill Sans MT"/>
                <a:ea typeface="游ゴシック light"/>
              </a:rPr>
              <a:t>商/政府)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ja-JP" altLang="en-US" sz="1400" b="1" cap="all">
                <a:latin typeface="Gill Sans MT"/>
                <a:ea typeface="游ゴシック light"/>
              </a:rPr>
              <a:t>Q&amp;A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endParaRPr lang="en-US" altLang="ja-JP" sz="800" b="1" cap="all">
              <a:latin typeface="游ゴシック light"/>
              <a:ea typeface="游ゴシック light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endParaRPr lang="ja-JP" altLang="en-US" sz="800" b="1">
              <a:latin typeface="游ゴシック light"/>
              <a:ea typeface="游ゴシック light"/>
            </a:endParaRPr>
          </a:p>
        </p:txBody>
      </p:sp>
      <p:sp>
        <p:nvSpPr>
          <p:cNvPr id="3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3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867B-24EE-6A5C-57AD-FCC2BB6D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80610" y="1185519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ea typeface="游ゴシック Light"/>
              </a:rPr>
              <a:t>樓價影響香港賣地價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ADE0-B868-8304-C4B4-F963380E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3" y="2015732"/>
            <a:ext cx="3847086" cy="3450613"/>
          </a:xfrm>
        </p:spPr>
        <p:txBody>
          <a:bodyPr/>
          <a:lstStyle/>
          <a:p>
            <a:r>
              <a:rPr lang="ja-JP" altLang="en-US" sz="1600" b="1">
                <a:latin typeface="Microsoft YaHei"/>
                <a:ea typeface="Microsoft YaHei"/>
                <a:cs typeface="+mn-lt"/>
              </a:rPr>
              <a:t>樓價對賣地的相關係數為</a:t>
            </a:r>
            <a:r>
              <a:rPr lang="en-US" sz="1600" b="1" dirty="0">
                <a:latin typeface="Microsoft YaHei"/>
                <a:ea typeface="+mn-lt"/>
                <a:cs typeface="+mn-lt"/>
              </a:rPr>
              <a:t>0.68</a:t>
            </a:r>
          </a:p>
          <a:p>
            <a:r>
              <a:rPr lang="ja-JP" sz="1600" b="1">
                <a:latin typeface="Microsoft YaHei"/>
                <a:ea typeface="Microsoft YaHei"/>
                <a:cs typeface="+mn-lt"/>
              </a:rPr>
              <a:t>房屋價格上漲時,發</a:t>
            </a:r>
            <a:r>
              <a:rPr lang="ja-JP" altLang="en-US" sz="1600" b="1">
                <a:latin typeface="Microsoft YaHei"/>
                <a:ea typeface="Microsoft YaHei"/>
                <a:cs typeface="+mn-lt"/>
              </a:rPr>
              <a:t>展</a:t>
            </a:r>
            <a:r>
              <a:rPr lang="ja-JP" sz="1600" b="1">
                <a:latin typeface="Microsoft YaHei"/>
                <a:ea typeface="Microsoft YaHei"/>
                <a:cs typeface="+mn-lt"/>
              </a:rPr>
              <a:t>商可能更願意支付更高的土地出讓金來獲得土地開發權</a:t>
            </a:r>
          </a:p>
          <a:p>
            <a:r>
              <a:rPr lang="ja-JP" altLang="en-US" sz="1600" b="1">
                <a:latin typeface="Microsoft YaHei"/>
                <a:ea typeface="Microsoft YaHei"/>
                <a:cs typeface="+mn-lt"/>
              </a:rPr>
              <a:t>土地出讓金上漲可能導致開發成本增加</a:t>
            </a:r>
            <a:r>
              <a:rPr lang="en-US" altLang="ja-JP" sz="1600" b="1" dirty="0">
                <a:latin typeface="Microsoft YaHei"/>
                <a:ea typeface="+mn-lt"/>
                <a:cs typeface="+mn-lt"/>
              </a:rPr>
              <a:t>,</a:t>
            </a:r>
            <a:r>
              <a:rPr lang="ja-JP" altLang="en-US" sz="1600" b="1">
                <a:latin typeface="Microsoft YaHei"/>
                <a:ea typeface="Microsoft YaHei"/>
                <a:cs typeface="+mn-lt"/>
              </a:rPr>
              <a:t>進而推動房屋價格上漲</a:t>
            </a:r>
          </a:p>
          <a:p>
            <a:r>
              <a:rPr lang="ja-JP" altLang="en-US" sz="1600" b="1">
                <a:latin typeface="Microsoft YaHei"/>
                <a:ea typeface="Microsoft YaHei"/>
              </a:rPr>
              <a:t>樓價升,賣地收入升,政府收入增加</a:t>
            </a:r>
            <a:endParaRPr lang="ja-JP" altLang="en-US" sz="1500" b="1" dirty="0">
              <a:latin typeface="Microsoft YaHei"/>
              <a:ea typeface="Microsoft YaHe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2F9F6-98C3-88D6-2B9B-0D2ED628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037" y="4055149"/>
            <a:ext cx="6662354" cy="254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55373-4A23-4C81-CEC0-D71BA933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04" y="162063"/>
            <a:ext cx="5208106" cy="37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6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36B1-62C4-E353-2231-C057BA79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37" y="114599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latin typeface="游ゴシック light"/>
                <a:ea typeface="游ゴシック light"/>
              </a:rPr>
              <a:t>樓價對香港</a:t>
            </a:r>
            <a:r>
              <a:rPr lang="en-US" altLang="ja-JP" b="1">
                <a:latin typeface="游ゴシック light"/>
                <a:ea typeface="游ゴシック Light"/>
              </a:rPr>
              <a:t>GDP(</a:t>
            </a:r>
            <a:r>
              <a:rPr lang="en-US" altLang="ja-JP" b="1" err="1">
                <a:latin typeface="游ゴシック light"/>
                <a:ea typeface="游ゴシック Light"/>
              </a:rPr>
              <a:t>經濟影響</a:t>
            </a:r>
            <a:r>
              <a:rPr lang="en-US" altLang="ja-JP" b="1">
                <a:latin typeface="游ゴシック light"/>
                <a:ea typeface="游ゴシック Light"/>
              </a:rPr>
              <a:t>)</a:t>
            </a:r>
            <a:endParaRPr lang="en-US">
              <a:latin typeface="游ゴシック light"/>
              <a:ea typeface="游ゴシック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6049A-5415-A866-6893-04A5C4F5C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582" y="1869949"/>
            <a:ext cx="8155458" cy="42570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EED57A-BB3E-D7B0-1FD8-3C84C765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" y="1940711"/>
            <a:ext cx="3402040" cy="31777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FD8855-FF80-DBF7-65BE-F22BC2B37D1E}"/>
              </a:ext>
            </a:extLst>
          </p:cNvPr>
          <p:cNvSpPr txBox="1"/>
          <p:nvPr/>
        </p:nvSpPr>
        <p:spPr>
          <a:xfrm>
            <a:off x="80552" y="266572"/>
            <a:ext cx="306999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ja-JP" sz="1600" b="1">
                <a:latin typeface="游ゴシック"/>
                <a:ea typeface="游ゴシック"/>
              </a:rPr>
              <a:t>PCE</a:t>
            </a:r>
            <a:r>
              <a:rPr lang="en-US" altLang="ja-JP" sz="1600" b="1">
                <a:latin typeface="游ゴシック"/>
                <a:ea typeface="游ゴシック"/>
              </a:rPr>
              <a:t>(</a:t>
            </a:r>
            <a:r>
              <a:rPr lang="en-US" sz="1600" b="1" err="1">
                <a:latin typeface="游ゴシック"/>
                <a:ea typeface="+mn-lt"/>
                <a:cs typeface="+mn-lt"/>
              </a:rPr>
              <a:t>個人消費支出</a:t>
            </a:r>
            <a:r>
              <a:rPr lang="en-US" altLang="ja-JP" sz="1600" b="1">
                <a:latin typeface="游ゴシック"/>
                <a:ea typeface="游ゴシック"/>
              </a:rPr>
              <a:t>)</a:t>
            </a:r>
            <a:r>
              <a:rPr lang="ja-JP" sz="1600" b="1">
                <a:latin typeface="游ゴシック"/>
                <a:ea typeface="游ゴシック"/>
              </a:rPr>
              <a:t>與HK_GDP的平均絕對差異: 1.89 </a:t>
            </a:r>
          </a:p>
          <a:p>
            <a:pPr>
              <a:buFont typeface="Arial"/>
              <a:buChar char="•"/>
            </a:pPr>
            <a:r>
              <a:rPr lang="ja-JP" sz="1600" b="1">
                <a:latin typeface="游ゴシック"/>
                <a:ea typeface="游ゴシック"/>
              </a:rPr>
              <a:t>GDFCF</a:t>
            </a:r>
            <a:r>
              <a:rPr lang="ja-JP" altLang="en-US" sz="1600" b="1">
                <a:latin typeface="游ゴシック"/>
                <a:ea typeface="游ゴシック"/>
                <a:cs typeface="+mn-lt"/>
              </a:rPr>
              <a:t>（固定資本形成</a:t>
            </a:r>
            <a:r>
              <a:rPr lang="en-US" altLang="en-US" sz="1600" b="1">
                <a:latin typeface="游ゴシック"/>
                <a:ea typeface="游ゴシック"/>
              </a:rPr>
              <a:t>)</a:t>
            </a:r>
            <a:r>
              <a:rPr lang="ja-JP" sz="1600" b="1">
                <a:latin typeface="游ゴシック"/>
                <a:ea typeface="游ゴシック"/>
              </a:rPr>
              <a:t>與HK_GDP的平均絕對差異: 3.92</a:t>
            </a:r>
            <a:r>
              <a:rPr lang="ja-JP" altLang="en-US" sz="1600" b="1">
                <a:latin typeface="游ゴシック"/>
                <a:ea typeface="游ゴシック"/>
              </a:rPr>
              <a:t> </a:t>
            </a:r>
          </a:p>
          <a:p>
            <a:r>
              <a:rPr lang="ja-JP" sz="1600" b="1">
                <a:latin typeface="游ゴシック"/>
                <a:ea typeface="游ゴシック"/>
              </a:rPr>
              <a:t>XG與HK</a:t>
            </a:r>
            <a:r>
              <a:rPr lang="ja-JP" sz="1600" b="1">
                <a:latin typeface="游ゴシック"/>
                <a:ea typeface="游ゴシック"/>
                <a:cs typeface="+mn-lt"/>
              </a:rPr>
              <a:t>_GDP</a:t>
            </a:r>
            <a:r>
              <a:rPr lang="en-US" altLang="ja-JP" sz="1600" b="1">
                <a:latin typeface="游ゴシック"/>
                <a:ea typeface="游ゴシック"/>
                <a:cs typeface="+mn-lt"/>
              </a:rPr>
              <a:t>(</a:t>
            </a:r>
            <a:r>
              <a:rPr lang="en-US" sz="1600" b="1" err="1">
                <a:latin typeface="游ゴシック"/>
                <a:ea typeface="游ゴシック"/>
                <a:cs typeface="+mn-lt"/>
              </a:rPr>
              <a:t>貨品出口</a:t>
            </a:r>
            <a:r>
              <a:rPr lang="en-US" sz="1600" b="1">
                <a:latin typeface="游ゴシック"/>
                <a:ea typeface="游ゴシック"/>
                <a:cs typeface="+mn-lt"/>
              </a:rPr>
              <a:t> (</a:t>
            </a:r>
            <a:r>
              <a:rPr lang="en-US" sz="1600" b="1" err="1">
                <a:latin typeface="游ゴシック"/>
                <a:ea typeface="游ゴシック"/>
                <a:cs typeface="+mn-lt"/>
              </a:rPr>
              <a:t>離岸價</a:t>
            </a:r>
            <a:r>
              <a:rPr lang="en-US" sz="1600" b="1">
                <a:latin typeface="游ゴシック"/>
                <a:ea typeface="游ゴシック"/>
                <a:cs typeface="+mn-lt"/>
              </a:rPr>
              <a:t>)</a:t>
            </a:r>
            <a:r>
              <a:rPr lang="ja-JP" sz="1600" b="1">
                <a:latin typeface="游ゴシック"/>
                <a:ea typeface="游ゴシック"/>
                <a:cs typeface="+mn-lt"/>
              </a:rPr>
              <a:t>的平均絕對差</a:t>
            </a:r>
            <a:r>
              <a:rPr lang="ja-JP" altLang="en-US" sz="1600" b="1">
                <a:latin typeface="游ゴシック"/>
                <a:ea typeface="游ゴシック"/>
                <a:cs typeface="+mn-lt"/>
              </a:rPr>
              <a:t>異</a:t>
            </a:r>
            <a:r>
              <a:rPr lang="en-US" altLang="ja-JP" sz="1600" b="1">
                <a:latin typeface="游ゴシック"/>
                <a:ea typeface="+mn-lt"/>
                <a:cs typeface="+mn-lt"/>
              </a:rPr>
              <a:t>:</a:t>
            </a:r>
            <a:r>
              <a:rPr lang="ja-JP" altLang="en-US" sz="1600" b="1">
                <a:latin typeface="游ゴシック"/>
                <a:ea typeface="游ゴシック"/>
                <a:cs typeface="+mn-lt"/>
              </a:rPr>
              <a:t> </a:t>
            </a:r>
            <a:r>
              <a:rPr lang="en-US" altLang="ja-JP" sz="1600" b="1">
                <a:latin typeface="游ゴシック"/>
                <a:ea typeface="+mn-lt"/>
                <a:cs typeface="+mn-lt"/>
              </a:rPr>
              <a:t>6</a:t>
            </a:r>
            <a:r>
              <a:rPr lang="ja-JP" sz="1600" b="1">
                <a:latin typeface="游ゴシック"/>
                <a:ea typeface="游ゴシック"/>
                <a:cs typeface="+mn-lt"/>
              </a:rPr>
              <a:t>.04</a:t>
            </a:r>
            <a:endParaRPr lang="ja-JP" altLang="en-US" sz="1600" b="1">
              <a:latin typeface="游ゴシック"/>
              <a:ea typeface="游ゴシック"/>
            </a:endParaRPr>
          </a:p>
          <a:p>
            <a:endParaRPr lang="ja-JP" altLang="en-US" sz="1400"/>
          </a:p>
          <a:p>
            <a:pPr marL="285750" indent="-285750">
              <a:buFont typeface="Arial"/>
              <a:buChar char="•"/>
            </a:pPr>
            <a:endParaRPr lang="en-US" sz="1400" b="1"/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D3CDF-CCD4-427D-BFEE-864EF6863608}"/>
              </a:ext>
            </a:extLst>
          </p:cNvPr>
          <p:cNvSpPr txBox="1"/>
          <p:nvPr/>
        </p:nvSpPr>
        <p:spPr>
          <a:xfrm>
            <a:off x="3643602" y="1162788"/>
            <a:ext cx="69650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b="1">
                <a:solidFill>
                  <a:srgbClr val="000000"/>
                </a:solidFill>
                <a:latin typeface="游ゴシック"/>
                <a:ea typeface="游ゴシック"/>
              </a:rPr>
              <a:t>在</a:t>
            </a:r>
            <a:r>
              <a:rPr lang="ja-JP" b="1">
                <a:solidFill>
                  <a:srgbClr val="000000"/>
                </a:solidFill>
                <a:latin typeface="游ゴシック"/>
                <a:ea typeface="游ゴシック"/>
              </a:rPr>
              <a:t>固定資本形成</a:t>
            </a:r>
            <a:r>
              <a:rPr lang="ja-JP" altLang="en-US" b="1">
                <a:solidFill>
                  <a:srgbClr val="000000"/>
                </a:solidFill>
                <a:latin typeface="游ゴシック"/>
                <a:ea typeface="游ゴシック"/>
              </a:rPr>
              <a:t>的</a:t>
            </a:r>
            <a:r>
              <a:rPr lang="ja-JP" b="1">
                <a:solidFill>
                  <a:srgbClr val="000000"/>
                </a:solidFill>
                <a:latin typeface="游ゴシック"/>
                <a:ea typeface="游ゴシック"/>
              </a:rPr>
              <a:t>平均絕對差異</a:t>
            </a:r>
            <a:r>
              <a:rPr lang="ja-JP" altLang="en-US" b="1">
                <a:solidFill>
                  <a:srgbClr val="000000"/>
                </a:solidFill>
                <a:latin typeface="游ゴシック"/>
                <a:ea typeface="游ゴシック"/>
              </a:rPr>
              <a:t>是</a:t>
            </a:r>
            <a:r>
              <a:rPr lang="ja-JP" b="1">
                <a:solidFill>
                  <a:srgbClr val="000000"/>
                </a:solidFill>
                <a:latin typeface="游ゴシック"/>
                <a:ea typeface="游ゴシック"/>
              </a:rPr>
              <a:t>3.92</a:t>
            </a:r>
            <a:r>
              <a:rPr lang="en-US" altLang="ja-JP" b="1" dirty="0">
                <a:solidFill>
                  <a:srgbClr val="000000"/>
                </a:solidFill>
                <a:latin typeface="游ゴシック"/>
                <a:ea typeface="游ゴシック"/>
              </a:rPr>
              <a:t>,</a:t>
            </a:r>
            <a:r>
              <a:rPr lang="ja-JP" b="1">
                <a:solidFill>
                  <a:srgbClr val="000000"/>
                </a:solidFill>
                <a:latin typeface="游ゴシック"/>
                <a:ea typeface="游ゴシック"/>
              </a:rPr>
              <a:t>所</a:t>
            </a:r>
            <a:r>
              <a:rPr lang="ja-JP" altLang="en-US" b="1">
                <a:solidFill>
                  <a:srgbClr val="000000"/>
                </a:solidFill>
                <a:latin typeface="游ゴシック"/>
                <a:ea typeface="游ゴシック"/>
              </a:rPr>
              <a:t>以當樓價大跌時對香港GDP都形成一定的大影響</a:t>
            </a:r>
            <a:endParaRPr lang="en-US" altLang="ja-JP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B3F16-582E-233C-3577-BC165C64FEC3}"/>
              </a:ext>
            </a:extLst>
          </p:cNvPr>
          <p:cNvSpPr txBox="1"/>
          <p:nvPr/>
        </p:nvSpPr>
        <p:spPr>
          <a:xfrm>
            <a:off x="-14660" y="5321898"/>
            <a:ext cx="370920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600" b="1">
                <a:ea typeface="+mn-lt"/>
                <a:cs typeface="+mn-lt"/>
              </a:rPr>
              <a:t>當樓價大跌時</a:t>
            </a:r>
            <a:r>
              <a:rPr lang="en-US" sz="1600" b="1" dirty="0">
                <a:ea typeface="+mn-lt"/>
                <a:cs typeface="+mn-lt"/>
              </a:rPr>
              <a:t>,</a:t>
            </a:r>
            <a:r>
              <a:rPr lang="ja-JP" altLang="en-US" sz="1600" b="1">
                <a:ea typeface="+mn-lt"/>
                <a:cs typeface="+mn-lt"/>
              </a:rPr>
              <a:t>房地產投資可能減少</a:t>
            </a:r>
            <a:r>
              <a:rPr lang="en-US" sz="1600" b="1" dirty="0">
                <a:ea typeface="+mn-lt"/>
                <a:cs typeface="+mn-lt"/>
              </a:rPr>
              <a:t>,</a:t>
            </a:r>
            <a:r>
              <a:rPr lang="ja-JP" altLang="en-US" sz="1600" b="1">
                <a:ea typeface="+mn-lt"/>
                <a:cs typeface="+mn-lt"/>
              </a:rPr>
              <a:t>導致固定資本形成下降</a:t>
            </a:r>
            <a:r>
              <a:rPr lang="en-US" sz="1600" b="1" dirty="0">
                <a:ea typeface="+mn-lt"/>
                <a:cs typeface="+mn-lt"/>
              </a:rPr>
              <a:t>,</a:t>
            </a:r>
            <a:r>
              <a:rPr lang="ja-JP" altLang="en-US" sz="1600" b="1">
                <a:ea typeface="+mn-lt"/>
                <a:cs typeface="+mn-lt"/>
              </a:rPr>
              <a:t>進而影響</a:t>
            </a:r>
            <a:r>
              <a:rPr lang="en-US" sz="1600" b="1" dirty="0">
                <a:ea typeface="+mn-lt"/>
                <a:cs typeface="+mn-lt"/>
              </a:rPr>
              <a:t>GDP</a:t>
            </a:r>
            <a:endParaRPr lang="en-US" sz="1600" b="1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5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A6C0E0-8A8F-9B13-4D33-68E9675C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011" y="790078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ja-JP" altLang="en-US" b="1">
                <a:ea typeface="游ゴシック Light"/>
              </a:rPr>
              <a:t>自置居所</a:t>
            </a:r>
            <a:endParaRPr lang="en-US" b="1">
              <a:ea typeface="游ゴシック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745B2-E0D9-1BFA-12C9-7A5AF05C315B}"/>
              </a:ext>
            </a:extLst>
          </p:cNvPr>
          <p:cNvSpPr txBox="1"/>
          <p:nvPr/>
        </p:nvSpPr>
        <p:spPr>
          <a:xfrm>
            <a:off x="114041" y="2465170"/>
            <a:ext cx="6231403" cy="2875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rgbClr val="B71E42"/>
              </a:buClr>
              <a:buSzPct val="100000"/>
              <a:buFont typeface="Arial"/>
              <a:buChar char="•"/>
            </a:pPr>
            <a:r>
              <a:rPr lang="ja-JP" altLang="en-US" sz="1600" b="1">
                <a:ea typeface="+mn-lt"/>
                <a:cs typeface="+mn-lt"/>
              </a:rPr>
              <a:t>收入增長：</a:t>
            </a:r>
            <a:r>
              <a:rPr lang="en-US" altLang="ja-JP" sz="1600" b="1" dirty="0">
                <a:ea typeface="+mn-lt"/>
                <a:cs typeface="+mn-lt"/>
              </a:rPr>
              <a:t>1997</a:t>
            </a:r>
            <a:r>
              <a:rPr lang="ja-JP" sz="1600" b="1">
                <a:ea typeface="+mn-lt"/>
                <a:cs typeface="+mn-lt"/>
              </a:rPr>
              <a:t>年至</a:t>
            </a:r>
            <a:r>
              <a:rPr lang="en-US" altLang="ja-JP" sz="1600" b="1" dirty="0">
                <a:ea typeface="+mn-lt"/>
                <a:cs typeface="+mn-lt"/>
              </a:rPr>
              <a:t>2023</a:t>
            </a:r>
            <a:r>
              <a:rPr lang="ja-JP" sz="1600" b="1">
                <a:ea typeface="+mn-lt"/>
                <a:cs typeface="+mn-lt"/>
              </a:rPr>
              <a:t>年</a:t>
            </a:r>
            <a:r>
              <a:rPr lang="ja-JP" altLang="en-US" sz="1600" b="1">
                <a:ea typeface="+mn-lt"/>
                <a:cs typeface="+mn-lt"/>
              </a:rPr>
              <a:t>，</a:t>
            </a:r>
            <a:r>
              <a:rPr lang="ja-JP" sz="1600" b="1">
                <a:ea typeface="+mn-lt"/>
                <a:cs typeface="+mn-lt"/>
              </a:rPr>
              <a:t>家庭住</a:t>
            </a:r>
            <a:r>
              <a:rPr lang="ja-JP" altLang="en-US" sz="1600" b="1">
                <a:ea typeface="+mn-lt"/>
                <a:cs typeface="+mn-lt"/>
              </a:rPr>
              <a:t>戶</a:t>
            </a:r>
            <a:r>
              <a:rPr lang="ja-JP" sz="1600" b="1">
                <a:ea typeface="+mn-lt"/>
                <a:cs typeface="+mn-lt"/>
              </a:rPr>
              <a:t>每月收入中位數增長了</a:t>
            </a:r>
            <a:r>
              <a:rPr lang="en-US" altLang="ja-JP" sz="1600" b="1" dirty="0">
                <a:ea typeface="+mn-lt"/>
                <a:cs typeface="+mn-lt"/>
              </a:rPr>
              <a:t>57.89%</a:t>
            </a:r>
            <a:r>
              <a:rPr lang="ja-JP" altLang="en-US" sz="1600" b="1">
                <a:ea typeface="+mn-lt"/>
                <a:cs typeface="+mn-lt"/>
              </a:rPr>
              <a:t>。</a:t>
            </a:r>
            <a:endParaRPr lang="ja-JP" altLang="en-US" sz="1600" b="1" dirty="0">
              <a:ea typeface="+mn-lt"/>
              <a:cs typeface="+mn-lt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sz="1600" b="1">
                <a:ea typeface="+mn-lt"/>
                <a:cs typeface="+mn-lt"/>
              </a:rPr>
              <a:t>自置居所減少：儘管收入增長，</a:t>
            </a:r>
            <a:r>
              <a:rPr lang="ja-JP" sz="1600" b="1">
                <a:ea typeface="+mn-lt"/>
                <a:cs typeface="+mn-lt"/>
              </a:rPr>
              <a:t>自2004年政策合併</a:t>
            </a:r>
            <a:r>
              <a:rPr lang="ja-JP" altLang="en-US" sz="1600" b="1">
                <a:ea typeface="+mn-lt"/>
                <a:cs typeface="+mn-lt"/>
              </a:rPr>
              <a:t>以來，</a:t>
            </a:r>
            <a:r>
              <a:rPr lang="ja-JP" sz="1600" b="1">
                <a:ea typeface="+mn-lt"/>
                <a:cs typeface="+mn-lt"/>
              </a:rPr>
              <a:t>自置居所的數量反而下降。</a:t>
            </a:r>
            <a:endParaRPr lang="en-US" altLang="ja-JP" sz="1600" b="1">
              <a:ea typeface="游ゴシック" panose="020B0400000000000000" pitchFamily="34" charset="-128"/>
              <a:cs typeface="+mn-lt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sz="1600" b="1">
                <a:ea typeface="+mn-lt"/>
                <a:cs typeface="+mn-lt"/>
              </a:rPr>
              <a:t>原因分析：這可能是由於房地產價格上漲速度遠超收入增長速度，導致購房負擔加重，或者是政策變化（如房屋供應、金融政策）影響了</a:t>
            </a:r>
            <a:r>
              <a:rPr lang="ja-JP" altLang="en-US" sz="1600" b="1">
                <a:ea typeface="+mn-lt"/>
                <a:cs typeface="+mn-lt"/>
              </a:rPr>
              <a:t>購房意願和能力。</a:t>
            </a:r>
            <a:endParaRPr lang="en-US" altLang="ja-JP" sz="1600" b="1">
              <a:ea typeface="游ゴシック" panose="020B0400000000000000" pitchFamily="34" charset="-128"/>
              <a:cs typeface="+mn-lt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ja-JP" altLang="en-US" sz="1600" b="1" dirty="0">
              <a:ea typeface="+mn-lt"/>
              <a:cs typeface="+mn-lt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ja-JP" altLang="en-US" sz="1600" b="1" dirty="0">
              <a:ea typeface="游ゴシック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ja-JP" b="1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ja-JP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FB4ED-311F-FB21-5541-48BE0B2F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7089" y="90446"/>
            <a:ext cx="5414593" cy="3442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7BBEC-8AEF-EC8C-F84F-7ED13D2C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33" y="3578101"/>
            <a:ext cx="5524453" cy="2553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7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667B-45E9-3015-60DC-C0F7B859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b="1">
                <a:ea typeface="+mj-lt"/>
                <a:cs typeface="+mj-lt"/>
              </a:rPr>
              <a:t>先進地方的</a:t>
            </a:r>
            <a:r>
              <a:rPr lang="ja-JP" altLang="en-US" b="1">
                <a:ea typeface="+mj-lt"/>
                <a:cs typeface="+mj-lt"/>
              </a:rPr>
              <a:t>自置居所</a:t>
            </a:r>
            <a:endParaRPr lang="ja-JP" altLang="en-US" b="1">
              <a:ea typeface="游ゴシック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085CC-39D8-6A9D-7E8A-0D81D2A8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356" y="2204844"/>
            <a:ext cx="6752492" cy="331857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B03B6-74A5-167E-0050-AE7C008A6ECC}"/>
              </a:ext>
            </a:extLst>
          </p:cNvPr>
          <p:cNvSpPr txBox="1"/>
          <p:nvPr/>
        </p:nvSpPr>
        <p:spPr>
          <a:xfrm>
            <a:off x="583468" y="2372208"/>
            <a:ext cx="4310297" cy="2591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,Sans-Serif"/>
              <a:buChar char="•"/>
            </a:pPr>
            <a:r>
              <a:rPr lang="ja-JP" altLang="en-US" sz="1600" b="1"/>
              <a:t>國際平均水平：經濟體的平均自置居所比率為</a:t>
            </a:r>
            <a:r>
              <a:rPr lang="en-US" altLang="ja-JP" sz="1600" b="1" dirty="0"/>
              <a:t>69%</a:t>
            </a:r>
            <a:r>
              <a:rPr lang="ja-JP" altLang="en-US" sz="1600" b="1"/>
              <a:t>。</a:t>
            </a:r>
            <a:endParaRPr lang="en-US" altLang="ja-JP" sz="160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,Sans-Serif"/>
              <a:buChar char="•"/>
            </a:pPr>
            <a:r>
              <a:rPr lang="ja-JP" altLang="en-US" sz="1600" b="1"/>
              <a:t>香港的現狀：香港的自置居所比率為</a:t>
            </a:r>
            <a:r>
              <a:rPr lang="en-US" altLang="ja-JP" sz="1600" b="1" dirty="0"/>
              <a:t>51</a:t>
            </a:r>
            <a:r>
              <a:rPr lang="en-US" sz="1600" b="1" dirty="0"/>
              <a:t>%</a:t>
            </a:r>
            <a:r>
              <a:rPr lang="ja-JP" altLang="en-US" sz="1600" b="1"/>
              <a:t>，明顯低於平均水平。</a:t>
            </a:r>
            <a:endParaRPr lang="en-US" altLang="ja-JP" sz="1600"/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Font typeface="Arial,Sans-Serif"/>
              <a:buChar char="•"/>
            </a:pPr>
            <a:r>
              <a:rPr lang="ja-JP" altLang="en-US" sz="1600" b="1"/>
              <a:t>財富分配的影響：自置居所比率較高的經濟體通常財富分配較為均衡，而香港自置居所比率較低，間接反映了財富分配不均，貧富差距較大。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F9DFE-4394-6DCD-87C6-551DCBBFEC5C}"/>
              </a:ext>
            </a:extLst>
          </p:cNvPr>
          <p:cNvSpPr txBox="1"/>
          <p:nvPr/>
        </p:nvSpPr>
        <p:spPr>
          <a:xfrm>
            <a:off x="98581" y="94730"/>
            <a:ext cx="11994025" cy="58775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根據房屋局公布的</a:t>
            </a:r>
            <a:r>
              <a:rPr lang="en-US" sz="1400" b="1" dirty="0"/>
              <a:t>《</a:t>
            </a:r>
            <a:r>
              <a:rPr lang="ja-JP" altLang="en-US" sz="1400" b="1">
                <a:ea typeface="游ゴシック"/>
              </a:rPr>
              <a:t>長遠房屋策略</a:t>
            </a:r>
            <a:r>
              <a:rPr lang="en-US" sz="1400" b="1" dirty="0"/>
              <a:t>》2023</a:t>
            </a:r>
            <a:r>
              <a:rPr lang="ja-JP" altLang="en-US" sz="1400" b="1">
                <a:ea typeface="游ゴシック"/>
              </a:rPr>
              <a:t>年周年進度報告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未來</a:t>
            </a:r>
            <a:r>
              <a:rPr lang="en-US" sz="1400" b="1" dirty="0"/>
              <a:t>10</a:t>
            </a:r>
            <a:r>
              <a:rPr lang="ja-JP" altLang="en-US" sz="1400" b="1">
                <a:ea typeface="游ゴシック"/>
              </a:rPr>
              <a:t>年的房屋供應目標如下</a:t>
            </a:r>
            <a:r>
              <a:rPr lang="en-US" sz="1400" b="1" dirty="0"/>
              <a:t>:</a:t>
            </a:r>
            <a:endParaRPr lang="en-US" altLang="ja-JP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公營房屋供應目標為</a:t>
            </a:r>
            <a:r>
              <a:rPr lang="en-US" sz="1400" b="1" dirty="0"/>
              <a:t>30.8</a:t>
            </a:r>
            <a:r>
              <a:rPr lang="ja-JP" altLang="en-US" sz="1400" b="1">
                <a:ea typeface="游ゴシック"/>
              </a:rPr>
              <a:t>萬伙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包括</a:t>
            </a:r>
            <a:r>
              <a:rPr lang="en-US" sz="1400" b="1" dirty="0"/>
              <a:t>: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 b="1" dirty="0"/>
              <a:t>21.6</a:t>
            </a:r>
            <a:r>
              <a:rPr lang="ja-JP" altLang="en-US" sz="1400" b="1">
                <a:ea typeface="游ゴシック"/>
              </a:rPr>
              <a:t>萬伙公屋或綠置居</a:t>
            </a:r>
            <a:endParaRPr lang="en-US" sz="1400" b="1">
              <a:ea typeface="游ゴシック"/>
            </a:endParaRP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 b="1" dirty="0"/>
              <a:t>9.2</a:t>
            </a:r>
            <a:r>
              <a:rPr lang="ja-JP" altLang="en-US" sz="1400" b="1">
                <a:ea typeface="游ゴシック"/>
              </a:rPr>
              <a:t>萬伙其他資助出售房屋單位</a:t>
            </a:r>
            <a:endParaRPr lang="en-US" altLang="ja-JP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私營房屋供應目標為</a:t>
            </a:r>
            <a:r>
              <a:rPr lang="en-US" sz="1400" b="1" dirty="0"/>
              <a:t>13.2</a:t>
            </a:r>
            <a:r>
              <a:rPr lang="ja-JP" altLang="en-US" sz="1400" b="1">
                <a:ea typeface="游ゴシック"/>
              </a:rPr>
              <a:t>萬伙</a:t>
            </a:r>
            <a:endParaRPr lang="en-US" altLang="ja-JP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自置居所的比率可以計算如下</a:t>
            </a:r>
            <a:r>
              <a:rPr lang="en-US" sz="1400" b="1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(92,000 + 132,000) / (216,000 + 92,000 + 132,000) = 50.9%</a:t>
            </a:r>
            <a:endParaRPr lang="en-US" altLang="ja-JP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計算過程</a:t>
            </a:r>
            <a:r>
              <a:rPr lang="en-US" sz="1400" b="1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92,000</a:t>
            </a:r>
            <a:r>
              <a:rPr lang="ja-JP" altLang="en-US" sz="1400" b="1">
                <a:ea typeface="游ゴシック"/>
              </a:rPr>
              <a:t>是其他資助出售房屋單位的數量</a:t>
            </a:r>
            <a:endParaRPr lang="en-US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132,000</a:t>
            </a:r>
            <a:r>
              <a:rPr lang="ja-JP" altLang="en-US" sz="1400" b="1">
                <a:ea typeface="游ゴシック"/>
              </a:rPr>
              <a:t>是私營房屋的供應目標</a:t>
            </a:r>
            <a:endParaRPr lang="en-US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216,000</a:t>
            </a:r>
            <a:r>
              <a:rPr lang="ja-JP" altLang="en-US" sz="1400" b="1">
                <a:ea typeface="游ゴシック"/>
              </a:rPr>
              <a:t>是公屋或綠置居的數量</a:t>
            </a:r>
            <a:endParaRPr lang="en-US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(92,000 + 132,000)</a:t>
            </a:r>
            <a:r>
              <a:rPr lang="ja-JP" altLang="en-US" sz="1400" b="1">
                <a:ea typeface="游ゴシック"/>
              </a:rPr>
              <a:t>是總的自置居所單位數量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包括資助出售單位和私營房屋</a:t>
            </a:r>
            <a:endParaRPr lang="en-US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b="1" dirty="0"/>
              <a:t>(216,000 + 92,000 + 132,000)</a:t>
            </a:r>
            <a:r>
              <a:rPr lang="ja-JP" altLang="en-US" sz="1400" b="1">
                <a:ea typeface="游ゴシック"/>
              </a:rPr>
              <a:t>是總的房屋供應目標</a:t>
            </a:r>
            <a:endParaRPr lang="en-US" altLang="ja-JP" sz="1400" b="1">
              <a:ea typeface="游ゴシック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在未來</a:t>
            </a:r>
            <a:r>
              <a:rPr lang="en-US" sz="1400" b="1" dirty="0"/>
              <a:t>10</a:t>
            </a:r>
            <a:r>
              <a:rPr lang="ja-JP" altLang="en-US" sz="1400" b="1">
                <a:ea typeface="游ゴシック"/>
              </a:rPr>
              <a:t>年新建成的</a:t>
            </a:r>
            <a:r>
              <a:rPr lang="en-US" sz="1400" b="1" dirty="0"/>
              <a:t>440,000</a:t>
            </a:r>
            <a:r>
              <a:rPr lang="ja-JP" altLang="en-US" sz="1400" b="1">
                <a:ea typeface="游ゴシック"/>
              </a:rPr>
              <a:t>個住宅單位中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約</a:t>
            </a:r>
            <a:r>
              <a:rPr lang="en-US" sz="1400" b="1" dirty="0"/>
              <a:t>50.9%</a:t>
            </a:r>
            <a:r>
              <a:rPr lang="ja-JP" altLang="en-US" sz="1400" b="1">
                <a:ea typeface="游ゴシック"/>
              </a:rPr>
              <a:t>將是自置居所單位</a:t>
            </a:r>
            <a:r>
              <a:rPr lang="en-US" sz="1400" b="1" dirty="0"/>
              <a:t>(</a:t>
            </a:r>
            <a:r>
              <a:rPr lang="ja-JP" altLang="en-US" sz="1400" b="1">
                <a:ea typeface="游ゴシック"/>
              </a:rPr>
              <a:t>假設所有資助出售單位和私營房屋的買家都能獲得房屋業權</a:t>
            </a:r>
            <a:r>
              <a:rPr lang="en-US" sz="1400" b="1" dirty="0"/>
              <a:t>)</a:t>
            </a:r>
            <a:r>
              <a:rPr lang="ja-JP" altLang="en-US" sz="1400" b="1">
                <a:ea typeface="游ゴシック"/>
              </a:rPr>
              <a:t>。</a:t>
            </a:r>
            <a:endParaRPr lang="en-US" altLang="ja-JP" sz="1400" b="1">
              <a:ea typeface="游ゴシック"/>
            </a:endParaRPr>
          </a:p>
          <a:p>
            <a:pPr marL="285750" indent="-285750" algn="l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1400" b="1">
                <a:ea typeface="游ゴシック"/>
              </a:rPr>
              <a:t>新的</a:t>
            </a:r>
            <a:r>
              <a:rPr lang="en-US" sz="1400" b="1" dirty="0"/>
              <a:t>10</a:t>
            </a:r>
            <a:r>
              <a:rPr lang="ja-JP" altLang="en-US" sz="1400" b="1">
                <a:ea typeface="游ゴシック"/>
              </a:rPr>
              <a:t>年房屋供應目標中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仍然維持了公營房屋與私營房屋</a:t>
            </a:r>
            <a:r>
              <a:rPr lang="en-US" sz="1400" b="1" dirty="0"/>
              <a:t>7:3</a:t>
            </a:r>
            <a:r>
              <a:rPr lang="ja-JP" altLang="en-US" sz="1400" b="1">
                <a:ea typeface="游ゴシック"/>
              </a:rPr>
              <a:t>的比例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以及大約</a:t>
            </a:r>
            <a:r>
              <a:rPr lang="en-US" sz="1400" b="1" dirty="0"/>
              <a:t>50%</a:t>
            </a:r>
            <a:r>
              <a:rPr lang="ja-JP" altLang="en-US" sz="1400" b="1">
                <a:ea typeface="游ゴシック"/>
              </a:rPr>
              <a:t>的自置居所率。這反映了政府在制定長遠房屋策略時</a:t>
            </a:r>
            <a:r>
              <a:rPr lang="en-US" sz="1400" b="1" dirty="0"/>
              <a:t>,</a:t>
            </a:r>
            <a:r>
              <a:rPr lang="ja-JP" altLang="en-US" sz="1400" b="1">
                <a:ea typeface="游ゴシック"/>
              </a:rPr>
              <a:t>並沒有顯著改變其政策目標和方向</a:t>
            </a:r>
            <a:r>
              <a:rPr lang="en-US" sz="1400" b="1" dirty="0"/>
              <a:t>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65392-07C8-2BD0-D3BD-B6D44BFF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24" y="541967"/>
            <a:ext cx="6198972" cy="36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8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015C29-3E5E-E1D5-4777-7E4AAE8491AC}"/>
              </a:ext>
            </a:extLst>
          </p:cNvPr>
          <p:cNvSpPr txBox="1"/>
          <p:nvPr/>
        </p:nvSpPr>
        <p:spPr>
          <a:xfrm>
            <a:off x="4362336" y="113298"/>
            <a:ext cx="2209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3600" b="1" cap="all">
                <a:ea typeface="游ゴシック"/>
              </a:rPr>
              <a:t>隱憂</a:t>
            </a:r>
            <a:endParaRPr lang="en-US" b="1">
              <a:ea typeface="游ゴシック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F720A-13EA-5C5D-7957-9D90F9B0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11624"/>
            <a:ext cx="4788352" cy="1513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E16D5-295A-BCB8-69BD-A8C94C57F061}"/>
              </a:ext>
            </a:extLst>
          </p:cNvPr>
          <p:cNvSpPr txBox="1"/>
          <p:nvPr/>
        </p:nvSpPr>
        <p:spPr>
          <a:xfrm>
            <a:off x="495544" y="2209075"/>
            <a:ext cx="51179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1600" b="1" dirty="0">
                <a:latin typeface="游ゴシック light"/>
                <a:ea typeface="游ゴシック light"/>
              </a:rPr>
              <a:t>有40萬本土香港人移民</a:t>
            </a:r>
          </a:p>
          <a:p>
            <a:pPr marL="285750" indent="-285750" algn="l">
              <a:buFont typeface="Arial"/>
              <a:buChar char="•"/>
            </a:pPr>
            <a:r>
              <a:rPr lang="ja-JP" altLang="en-US" sz="1600" b="1" dirty="0">
                <a:latin typeface="游ゴシック light"/>
                <a:ea typeface="游ゴシック light"/>
              </a:rPr>
              <a:t>按照自置居所50%香港人有物業,將會有20萬個單位流出二手市場</a:t>
            </a:r>
            <a:endParaRPr lang="ja-JP" b="1" dirty="0">
              <a:latin typeface="游ゴシック light"/>
              <a:ea typeface="游ゴシック light"/>
            </a:endParaRPr>
          </a:p>
          <a:p>
            <a:pPr marL="285750" indent="-285750">
              <a:buFont typeface="Arial"/>
              <a:buChar char="•"/>
            </a:pPr>
            <a:r>
              <a:rPr lang="ja-JP" sz="1600" b="1" dirty="0">
                <a:latin typeface="游ゴシック light"/>
                <a:ea typeface="游ゴシック light"/>
                <a:cs typeface="+mn-lt"/>
              </a:rPr>
              <a:t>2021年至2023年的房屋銷售數量中位數為: 45050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1600" b="1" dirty="0">
                <a:latin typeface="游ゴシック light"/>
                <a:ea typeface="游ゴシック light"/>
              </a:rPr>
              <a:t>如果20萬個單位都流出市場接近要消化5年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1600" b="1" dirty="0">
                <a:latin typeface="游ゴシック light"/>
                <a:ea typeface="游ゴシック light"/>
              </a:rPr>
              <a:t>2021年跟2022年的負資人數未真正反映在市場,如9成人在按</a:t>
            </a:r>
            <a:r>
              <a:rPr lang="ja-JP" sz="1600" b="1" cap="all" dirty="0">
                <a:latin typeface="游ゴシック light"/>
                <a:ea typeface="游ゴシック light"/>
              </a:rPr>
              <a:t>揭</a:t>
            </a:r>
            <a:r>
              <a:rPr lang="en-US" altLang="ja-JP" sz="1600" b="1" cap="all" dirty="0">
                <a:latin typeface="游ゴシック light"/>
                <a:ea typeface="游ゴシック light"/>
              </a:rPr>
              <a:t>,</a:t>
            </a:r>
            <a:r>
              <a:rPr lang="ja-JP" sz="1600" b="1" cap="all" dirty="0">
                <a:latin typeface="游ゴシック light"/>
                <a:ea typeface="游ゴシック light"/>
              </a:rPr>
              <a:t>推算</a:t>
            </a:r>
            <a:r>
              <a:rPr lang="ja-JP" altLang="en-US" sz="1600" b="1" cap="all" dirty="0">
                <a:latin typeface="游ゴシック light"/>
                <a:ea typeface="游ゴシック light"/>
              </a:rPr>
              <a:t>將會有人10萬人進入負資產行列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35D71-7971-2F4A-CFA1-DA8C3375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57" y="1719343"/>
            <a:ext cx="6096000" cy="2795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CBAC1-607A-477A-2003-C966D8ACB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7" y="4394637"/>
            <a:ext cx="5316430" cy="246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3069E-9C0D-62B4-2280-5FB95619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486" y="-552"/>
            <a:ext cx="1909810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6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83" y="6669157"/>
            <a:ext cx="9158997" cy="188843"/>
          </a:xfrm>
          <a:custGeom>
            <a:avLst/>
            <a:gdLst/>
            <a:ahLst/>
            <a:cxnLst/>
            <a:rect l="l" t="t" r="r" b="b"/>
            <a:pathLst>
              <a:path w="9769597" h="201432">
                <a:moveTo>
                  <a:pt x="0" y="0"/>
                </a:moveTo>
                <a:lnTo>
                  <a:pt x="9769597" y="0"/>
                </a:lnTo>
                <a:lnTo>
                  <a:pt x="9769597" y="201432"/>
                </a:lnTo>
                <a:lnTo>
                  <a:pt x="0" y="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" t="-2402333" b="-2350247"/>
            </a:stretch>
          </a:blipFill>
        </p:spPr>
        <p:txBody>
          <a:bodyPr/>
          <a:lstStyle/>
          <a:p>
            <a:endParaRPr lang="zh-HK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401014" y="712589"/>
            <a:ext cx="1395803" cy="1835136"/>
            <a:chOff x="0" y="0"/>
            <a:chExt cx="1985142" cy="2609971"/>
          </a:xfrm>
        </p:grpSpPr>
        <p:sp>
          <p:nvSpPr>
            <p:cNvPr id="4" name="AutoShape 4"/>
            <p:cNvSpPr/>
            <p:nvPr/>
          </p:nvSpPr>
          <p:spPr>
            <a:xfrm rot="5399999">
              <a:off x="562219" y="2013596"/>
              <a:ext cx="860704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985142" cy="198514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985142" cy="198514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26549" y="2302712"/>
              <a:ext cx="307259" cy="30725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3246702" y="4259451"/>
            <a:ext cx="1608610" cy="1715467"/>
            <a:chOff x="0" y="0"/>
            <a:chExt cx="2287801" cy="2439774"/>
          </a:xfrm>
        </p:grpSpPr>
        <p:sp>
          <p:nvSpPr>
            <p:cNvPr id="12" name="AutoShape 12"/>
            <p:cNvSpPr/>
            <p:nvPr/>
          </p:nvSpPr>
          <p:spPr>
            <a:xfrm rot="7742935">
              <a:off x="1510867" y="443445"/>
              <a:ext cx="782836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458676"/>
              <a:ext cx="1981098" cy="1981098"/>
              <a:chOff x="0" y="0"/>
              <a:chExt cx="6355080" cy="635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980542" y="0"/>
              <a:ext cx="307259" cy="30725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2102462" y="2877444"/>
            <a:ext cx="2054033" cy="1395803"/>
            <a:chOff x="0" y="0"/>
            <a:chExt cx="2921291" cy="1985142"/>
          </a:xfrm>
        </p:grpSpPr>
        <p:sp>
          <p:nvSpPr>
            <p:cNvPr id="18" name="AutoShape 18"/>
            <p:cNvSpPr/>
            <p:nvPr/>
          </p:nvSpPr>
          <p:spPr>
            <a:xfrm>
              <a:off x="1716769" y="997038"/>
              <a:ext cx="958983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1985142" cy="1985142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614032" y="868195"/>
              <a:ext cx="307259" cy="307259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237570" y="1136621"/>
            <a:ext cx="1568942" cy="1710438"/>
            <a:chOff x="0" y="0"/>
            <a:chExt cx="2231384" cy="2432623"/>
          </a:xfrm>
        </p:grpSpPr>
        <p:sp>
          <p:nvSpPr>
            <p:cNvPr id="24" name="AutoShape 24"/>
            <p:cNvSpPr/>
            <p:nvPr/>
          </p:nvSpPr>
          <p:spPr>
            <a:xfrm rot="2961718">
              <a:off x="1467505" y="2000885"/>
              <a:ext cx="739370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1985142" cy="1985142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12986" y="4044"/>
              <a:ext cx="1981098" cy="1981098"/>
              <a:chOff x="0" y="0"/>
              <a:chExt cx="6355080" cy="635508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924125" y="2125364"/>
              <a:ext cx="307259" cy="307259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7368928" y="1138041"/>
            <a:ext cx="1503824" cy="1709016"/>
            <a:chOff x="0" y="0"/>
            <a:chExt cx="2138772" cy="2430601"/>
          </a:xfrm>
        </p:grpSpPr>
        <p:sp>
          <p:nvSpPr>
            <p:cNvPr id="32" name="AutoShape 32"/>
            <p:cNvSpPr/>
            <p:nvPr/>
          </p:nvSpPr>
          <p:spPr>
            <a:xfrm rot="7620609">
              <a:off x="3551" y="1986700"/>
              <a:ext cx="697901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57674" y="0"/>
              <a:ext cx="1981098" cy="1981098"/>
              <a:chOff x="0" y="0"/>
              <a:chExt cx="6355080" cy="635508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2123342"/>
              <a:ext cx="307259" cy="307259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8019008" y="2877444"/>
            <a:ext cx="2070529" cy="1395803"/>
            <a:chOff x="0" y="0"/>
            <a:chExt cx="2944752" cy="1985142"/>
          </a:xfrm>
        </p:grpSpPr>
        <p:sp>
          <p:nvSpPr>
            <p:cNvPr id="38" name="AutoShape 38"/>
            <p:cNvSpPr/>
            <p:nvPr/>
          </p:nvSpPr>
          <p:spPr>
            <a:xfrm>
              <a:off x="240826" y="972252"/>
              <a:ext cx="958983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959610" y="0"/>
              <a:ext cx="1985142" cy="1985142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838942"/>
              <a:ext cx="307259" cy="307259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7361644" y="4269839"/>
            <a:ext cx="1511108" cy="1705079"/>
            <a:chOff x="0" y="0"/>
            <a:chExt cx="2149130" cy="2425001"/>
          </a:xfrm>
        </p:grpSpPr>
        <p:sp>
          <p:nvSpPr>
            <p:cNvPr id="44" name="AutoShape 44"/>
            <p:cNvSpPr/>
            <p:nvPr/>
          </p:nvSpPr>
          <p:spPr>
            <a:xfrm rot="2952482">
              <a:off x="19615" y="367447"/>
              <a:ext cx="682529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163988" y="439859"/>
              <a:ext cx="1985142" cy="1985142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153629" y="443904"/>
              <a:ext cx="1981098" cy="1981098"/>
              <a:chOff x="0" y="0"/>
              <a:chExt cx="6355080" cy="635508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0" y="0"/>
              <a:ext cx="307259" cy="307259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>
            <a:off x="5401014" y="4514941"/>
            <a:ext cx="1395803" cy="1871606"/>
            <a:chOff x="0" y="0"/>
            <a:chExt cx="1985142" cy="2661840"/>
          </a:xfrm>
        </p:grpSpPr>
        <p:sp>
          <p:nvSpPr>
            <p:cNvPr id="52" name="AutoShape 52"/>
            <p:cNvSpPr/>
            <p:nvPr/>
          </p:nvSpPr>
          <p:spPr>
            <a:xfrm rot="5400000">
              <a:off x="646877" y="512479"/>
              <a:ext cx="666602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0" y="676698"/>
              <a:ext cx="1985142" cy="1985142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814156" y="0"/>
              <a:ext cx="307259" cy="307259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3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sp>
        <p:nvSpPr>
          <p:cNvPr id="57" name="TextBox 57"/>
          <p:cNvSpPr txBox="1"/>
          <p:nvPr/>
        </p:nvSpPr>
        <p:spPr>
          <a:xfrm>
            <a:off x="5479856" y="1009776"/>
            <a:ext cx="1215728" cy="98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874" spc="-25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樓價下跌</a:t>
            </a:r>
            <a:endParaRPr lang="en-US" sz="1874" spc="-25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ctr">
              <a:lnSpc>
                <a:spcPts val="1912"/>
              </a:lnSpc>
            </a:pPr>
            <a:r>
              <a:rPr lang="en-US" sz="1874" spc="-25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負資產增加</a:t>
            </a:r>
            <a:endParaRPr lang="en-US" sz="1874" spc="-25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0" lvl="0" indent="0" algn="ctr">
              <a:lnSpc>
                <a:spcPts val="1912"/>
              </a:lnSpc>
            </a:pPr>
            <a:r>
              <a:rPr lang="en-US" sz="1874" spc="-25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業主違約增加</a:t>
            </a:r>
            <a:endParaRPr lang="en-US" sz="1874" spc="-25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3459303" y="1598778"/>
            <a:ext cx="945053" cy="4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樓價再減價循環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17076" y="3098501"/>
            <a:ext cx="1063090" cy="98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經濟開始衰退</a:t>
            </a:r>
          </a:p>
          <a:p>
            <a:pPr marL="0" lvl="0" indent="0"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(影響香港賣地價錢)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459303" y="5041272"/>
            <a:ext cx="945053" cy="4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13"/>
              </a:lnSpc>
            </a:pPr>
            <a:r>
              <a:rPr lang="en-US" sz="1875" spc="-26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買樓總需求下降</a:t>
            </a:r>
            <a:endParaRPr lang="en-US" sz="1875" spc="-26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5635102" y="5452902"/>
            <a:ext cx="945053" cy="4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經濟活躍度下降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659271" y="4863900"/>
            <a:ext cx="1016505" cy="98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現金流動性收緊</a:t>
            </a:r>
          </a:p>
          <a:p>
            <a:pPr marL="0" lvl="0" indent="0"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不做任何按揭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929809" y="3339602"/>
            <a:ext cx="945053" cy="4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13"/>
              </a:lnSpc>
            </a:pPr>
            <a:r>
              <a:rPr lang="en-US" sz="1875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銀行收緊放貸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23544" y="1656947"/>
            <a:ext cx="1087958" cy="440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1"/>
              </a:lnSpc>
            </a:pPr>
            <a:r>
              <a:rPr lang="en-US" sz="1688" spc="-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銀主盤拍賣</a:t>
            </a:r>
          </a:p>
          <a:p>
            <a:pPr marL="0" lvl="0" indent="0" algn="ctr">
              <a:lnSpc>
                <a:spcPts val="1721"/>
              </a:lnSpc>
            </a:pPr>
            <a:r>
              <a:rPr lang="en-US" sz="1688" spc="-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銀行損失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624033" y="3137224"/>
            <a:ext cx="2938147" cy="76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3021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樓市經濟</a:t>
            </a:r>
          </a:p>
          <a:p>
            <a:pPr marL="0" lvl="0" indent="0" algn="ctr">
              <a:lnSpc>
                <a:spcPts val="2870"/>
              </a:lnSpc>
            </a:pPr>
            <a:r>
              <a:rPr lang="en-US" sz="3021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下跌循環</a:t>
            </a:r>
          </a:p>
        </p:txBody>
      </p:sp>
      <p:sp>
        <p:nvSpPr>
          <p:cNvPr id="67" name="AutoShape 67"/>
          <p:cNvSpPr/>
          <p:nvPr/>
        </p:nvSpPr>
        <p:spPr>
          <a:xfrm>
            <a:off x="6978094" y="1368793"/>
            <a:ext cx="375596" cy="1868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68" name="AutoShape 68"/>
          <p:cNvSpPr/>
          <p:nvPr/>
        </p:nvSpPr>
        <p:spPr>
          <a:xfrm>
            <a:off x="8791704" y="2334008"/>
            <a:ext cx="276213" cy="4274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69" name="AutoShape 69"/>
          <p:cNvSpPr/>
          <p:nvPr/>
        </p:nvSpPr>
        <p:spPr>
          <a:xfrm flipH="1">
            <a:off x="8757914" y="4342814"/>
            <a:ext cx="229675" cy="3442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0" name="AutoShape 70"/>
          <p:cNvSpPr/>
          <p:nvPr/>
        </p:nvSpPr>
        <p:spPr>
          <a:xfrm flipH="1" flipV="1">
            <a:off x="6983119" y="5705784"/>
            <a:ext cx="565008" cy="1656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1" name="AutoShape 71"/>
          <p:cNvSpPr/>
          <p:nvPr/>
        </p:nvSpPr>
        <p:spPr>
          <a:xfrm flipH="1" flipV="1">
            <a:off x="4629059" y="5550050"/>
            <a:ext cx="565008" cy="1656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2" name="AutoShape 72"/>
          <p:cNvSpPr/>
          <p:nvPr/>
        </p:nvSpPr>
        <p:spPr>
          <a:xfrm flipH="1" flipV="1">
            <a:off x="2988228" y="4377594"/>
            <a:ext cx="282503" cy="2971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3" name="AutoShape 73"/>
          <p:cNvSpPr/>
          <p:nvPr/>
        </p:nvSpPr>
        <p:spPr>
          <a:xfrm flipV="1">
            <a:off x="3001799" y="2384993"/>
            <a:ext cx="278366" cy="3254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4" name="AutoShape 74"/>
          <p:cNvSpPr/>
          <p:nvPr/>
        </p:nvSpPr>
        <p:spPr>
          <a:xfrm flipV="1">
            <a:off x="4682463" y="1462216"/>
            <a:ext cx="511015" cy="16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HK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87D48C-9AFF-8C9D-C05C-5B588081BEA2}"/>
              </a:ext>
            </a:extLst>
          </p:cNvPr>
          <p:cNvSpPr txBox="1"/>
          <p:nvPr/>
        </p:nvSpPr>
        <p:spPr>
          <a:xfrm>
            <a:off x="8677054" y="246409"/>
            <a:ext cx="22230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游ゴシック"/>
              </a:rPr>
              <a:t>經濟學理論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7928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326B6-1702-B157-B72F-B18B41E6EACD}"/>
              </a:ext>
            </a:extLst>
          </p:cNvPr>
          <p:cNvSpPr txBox="1"/>
          <p:nvPr/>
        </p:nvSpPr>
        <p:spPr>
          <a:xfrm>
            <a:off x="3629122" y="308207"/>
            <a:ext cx="41146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3600" dirty="0">
                <a:ea typeface="游ゴシック"/>
              </a:rPr>
              <a:t>總結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860A7-E7A0-F816-D263-943B2EE89883}"/>
              </a:ext>
            </a:extLst>
          </p:cNvPr>
          <p:cNvSpPr txBox="1"/>
          <p:nvPr/>
        </p:nvSpPr>
        <p:spPr>
          <a:xfrm>
            <a:off x="0" y="1113382"/>
            <a:ext cx="705968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 b="1" dirty="0">
                <a:ea typeface="+mn-lt"/>
                <a:cs typeface="+mn-lt"/>
              </a:rPr>
              <a:t>由以上數據得出:</a:t>
            </a:r>
            <a:endParaRPr lang="en-US" altLang="ja-JP" sz="2400" b="1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ea typeface="+mn-lt"/>
                <a:cs typeface="+mn-lt"/>
              </a:rPr>
              <a:t>香港土地供應不足問題</a:t>
            </a:r>
            <a:endParaRPr lang="en-US" altLang="zh-TW" sz="2400" b="1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ea typeface="+mn-lt"/>
                <a:cs typeface="+mn-lt"/>
              </a:rPr>
              <a:t>政策影響樓市</a:t>
            </a:r>
            <a:endParaRPr lang="en-US" altLang="zh-TW" sz="2400" b="1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ea typeface="+mn-lt"/>
                <a:cs typeface="+mn-lt"/>
              </a:rPr>
              <a:t>看見樓市出現量價齊縮</a:t>
            </a:r>
            <a:r>
              <a:rPr lang="en-US" altLang="zh-TW" sz="2400" b="1" dirty="0">
                <a:ea typeface="+mn-lt"/>
                <a:cs typeface="+mn-lt"/>
              </a:rPr>
              <a:t>(</a:t>
            </a:r>
            <a:r>
              <a:rPr lang="zh-TW" altLang="en-US" sz="2400" b="1" dirty="0">
                <a:ea typeface="+mn-lt"/>
                <a:cs typeface="+mn-lt"/>
              </a:rPr>
              <a:t>暗示買樓總需求下降</a:t>
            </a:r>
            <a:r>
              <a:rPr lang="en-US" altLang="zh-TW" sz="2400" b="1" dirty="0">
                <a:ea typeface="+mn-lt"/>
                <a:cs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b="1" spc="-25" dirty="0" err="1">
                <a:solidFill>
                  <a:srgbClr val="000000"/>
                </a:solidFill>
                <a:ea typeface="Clear Sans"/>
                <a:cs typeface="Clear Sans"/>
                <a:sym typeface="Clear Sans"/>
              </a:rPr>
              <a:t>樓價下跌</a:t>
            </a:r>
            <a:r>
              <a:rPr lang="zh-TW" altLang="en-US" sz="2400" b="1" spc="-25" dirty="0">
                <a:solidFill>
                  <a:srgbClr val="000000"/>
                </a:solidFill>
                <a:ea typeface="Clear Sans"/>
                <a:cs typeface="Clear Sans"/>
                <a:sym typeface="Clear Sans"/>
              </a:rPr>
              <a:t>導致</a:t>
            </a:r>
            <a:r>
              <a:rPr lang="en-US" altLang="zh-HK" sz="2400" b="1" spc="-25" dirty="0" err="1">
                <a:solidFill>
                  <a:srgbClr val="000000"/>
                </a:solidFill>
                <a:ea typeface="Clear Sans"/>
                <a:cs typeface="Clear Sans"/>
                <a:sym typeface="Clear Sans"/>
              </a:rPr>
              <a:t>負資產增加</a:t>
            </a:r>
            <a:endParaRPr lang="en-US" altLang="zh-HK" sz="2400" b="1" spc="-25" dirty="0">
              <a:solidFill>
                <a:srgbClr val="000000"/>
              </a:solidFill>
              <a:ea typeface="Clear Sans"/>
              <a:cs typeface="Clear Sans"/>
              <a:sym typeface="Clear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+mj-lt"/>
                <a:ea typeface="游ゴシック Light"/>
              </a:rPr>
              <a:t>拖欠比率上升的主因是來自</a:t>
            </a:r>
            <a:r>
              <a:rPr lang="ja-JP" altLang="en-US" sz="2400" b="1" cap="all" dirty="0">
                <a:ea typeface="游ゴシック"/>
              </a:rPr>
              <a:t>失業率</a:t>
            </a:r>
            <a:endParaRPr lang="en-US" altLang="ja-JP" sz="2400" b="1" cap="all" dirty="0"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b="1" cap="all" spc="-25" dirty="0">
                <a:solidFill>
                  <a:srgbClr val="000000"/>
                </a:solidFill>
                <a:ea typeface="游ゴシック"/>
                <a:cs typeface="Clear Sans"/>
                <a:sym typeface="Clear Sans"/>
              </a:rPr>
              <a:t>2024</a:t>
            </a:r>
            <a:r>
              <a:rPr lang="zh-TW" altLang="en-US" sz="2400" b="1" cap="all" spc="-25" dirty="0">
                <a:solidFill>
                  <a:srgbClr val="000000"/>
                </a:solidFill>
                <a:ea typeface="游ゴシック"/>
                <a:cs typeface="Clear Sans"/>
                <a:sym typeface="Clear Sans"/>
              </a:rPr>
              <a:t>的樓市下跌問題集合了歷史多方不利的因素</a:t>
            </a:r>
            <a:endParaRPr lang="en-US" altLang="zh-HK" sz="2400" b="1" spc="-25" dirty="0">
              <a:solidFill>
                <a:srgbClr val="000000"/>
              </a:solidFill>
              <a:ea typeface="Clear Sans"/>
              <a:cs typeface="Clear Sans"/>
              <a:sym typeface="Clear Sans"/>
            </a:endParaRPr>
          </a:p>
          <a:p>
            <a:endParaRPr lang="en-US" altLang="ja-JP" sz="2400" b="1" dirty="0">
              <a:ea typeface="+mn-lt"/>
              <a:cs typeface="+mn-lt"/>
            </a:endParaRPr>
          </a:p>
          <a:p>
            <a:endParaRPr lang="en-US" altLang="ja-JP" sz="2400" b="1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15944-CCB6-E485-8709-EBC0DF56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82" y="149363"/>
            <a:ext cx="4698724" cy="2749274"/>
          </a:xfrm>
          <a:prstGeom prst="rect">
            <a:avLst/>
          </a:prstGeom>
        </p:spPr>
      </p:pic>
      <p:pic>
        <p:nvPicPr>
          <p:cNvPr id="6" name="圖片 5" descr="一張含有 文字, 圖表, 行, 字型 的圖片">
            <a:extLst>
              <a:ext uri="{FF2B5EF4-FFF2-40B4-BE49-F238E27FC236}">
                <a16:creationId xmlns:a16="http://schemas.microsoft.com/office/drawing/2014/main" id="{4518C7DA-E636-0F89-31BE-2DFC79AC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6" y="3791451"/>
            <a:ext cx="7761803" cy="29171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6F6586-CB40-803A-33EB-D66CB523EADD}"/>
              </a:ext>
            </a:extLst>
          </p:cNvPr>
          <p:cNvSpPr txBox="1"/>
          <p:nvPr/>
        </p:nvSpPr>
        <p:spPr>
          <a:xfrm>
            <a:off x="8072283" y="3643967"/>
            <a:ext cx="3878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1997</a:t>
            </a:r>
            <a:r>
              <a:rPr lang="zh-TW" altLang="en-US" dirty="0"/>
              <a:t>年樓價高點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2003</a:t>
            </a:r>
            <a:r>
              <a:rPr lang="zh-HK" altLang="en-US" dirty="0"/>
              <a:t>年</a:t>
            </a:r>
            <a:r>
              <a:rPr lang="en-US" altLang="zh-TW" dirty="0"/>
              <a:t>SARS</a:t>
            </a:r>
            <a:r>
              <a:rPr lang="zh-HK" altLang="en-US" dirty="0"/>
              <a:t>疫情</a:t>
            </a: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2008</a:t>
            </a:r>
            <a:r>
              <a:rPr lang="zh-TW" altLang="en-US" dirty="0"/>
              <a:t>年的按利率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現在</a:t>
            </a:r>
            <a:r>
              <a:rPr lang="en-US" altLang="zh-TW" dirty="0"/>
              <a:t>2020</a:t>
            </a:r>
            <a:r>
              <a:rPr lang="zh-TW" altLang="en-US" dirty="0"/>
              <a:t>年新冠疫情</a:t>
            </a:r>
            <a:r>
              <a:rPr lang="en-US" altLang="zh-TW" dirty="0"/>
              <a:t>+</a:t>
            </a:r>
            <a:r>
              <a:rPr lang="zh-TW" altLang="en-US" dirty="0"/>
              <a:t>國安法</a:t>
            </a:r>
            <a:endParaRPr lang="en-US" altLang="zh-TW" dirty="0"/>
          </a:p>
          <a:p>
            <a:endParaRPr lang="en-US" altLang="zh-TW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92632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05B2B-E634-84E1-3AEB-5735B735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38" y="351076"/>
            <a:ext cx="2727813" cy="682165"/>
          </a:xfrm>
        </p:spPr>
        <p:txBody>
          <a:bodyPr>
            <a:normAutofit/>
          </a:bodyPr>
          <a:lstStyle/>
          <a:p>
            <a:r>
              <a:rPr lang="ja-JP" altLang="en-US" b="1">
                <a:solidFill>
                  <a:srgbClr val="FFFFFF"/>
                </a:solidFill>
                <a:ea typeface="游ゴシック Light"/>
              </a:rPr>
              <a:t>發展商措施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8CDF6-B55F-831E-CDB0-E0FD465BFE5A}"/>
              </a:ext>
            </a:extLst>
          </p:cNvPr>
          <p:cNvSpPr txBox="1"/>
          <p:nvPr/>
        </p:nvSpPr>
        <p:spPr>
          <a:xfrm>
            <a:off x="408733" y="2409090"/>
            <a:ext cx="324744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ja-JP" sz="3000" b="1" dirty="0">
              <a:solidFill>
                <a:schemeClr val="bg1"/>
              </a:solidFill>
              <a:latin typeface="Roboto"/>
              <a:ea typeface="游ゴシック light"/>
              <a:cs typeface="Roboto"/>
            </a:endParaRPr>
          </a:p>
          <a:p>
            <a:pPr marL="285750" indent="-285750" algn="ctr">
              <a:buFont typeface="Arial"/>
              <a:buChar char="•"/>
            </a:pPr>
            <a:r>
              <a:rPr lang="ja-JP" sz="2400" b="1">
                <a:solidFill>
                  <a:schemeClr val="bg1"/>
                </a:solidFill>
                <a:latin typeface="游ゴシック light"/>
                <a:ea typeface="游ゴシック light"/>
              </a:rPr>
              <a:t>以舊換新</a:t>
            </a:r>
            <a:endParaRPr lang="ja-JP" sz="24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altLang="ja-JP" sz="2400" b="1" dirty="0" err="1">
                <a:solidFill>
                  <a:schemeClr val="bg1"/>
                </a:solidFill>
                <a:latin typeface="游ゴシック light"/>
                <a:ea typeface="游ゴシック light"/>
              </a:rPr>
              <a:t>現金回饋</a:t>
            </a:r>
            <a:r>
              <a:rPr lang="en-US" altLang="ja-JP" sz="24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/保租價2年</a:t>
            </a:r>
          </a:p>
          <a:p>
            <a:pPr algn="ctr">
              <a:buFont typeface="Arial"/>
              <a:buChar char="•"/>
            </a:pPr>
            <a:r>
              <a:rPr lang="en-US" altLang="ja-JP" sz="24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將</a:t>
            </a:r>
            <a:r>
              <a:rPr lang="ja-JP" altLang="en-US" sz="2400" b="1">
                <a:solidFill>
                  <a:schemeClr val="bg1"/>
                </a:solidFill>
                <a:latin typeface="游ゴシック light"/>
                <a:ea typeface="游ゴシック light"/>
              </a:rPr>
              <a:t>酒店</a:t>
            </a:r>
            <a:r>
              <a:rPr lang="ja-JP" altLang="en-US" sz="2400" b="1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改</a:t>
            </a:r>
            <a:r>
              <a:rPr lang="ja-JP" altLang="en-US" sz="24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建</a:t>
            </a:r>
            <a:endParaRPr lang="en-US" altLang="ja-JP" sz="2400" b="1" dirty="0" err="1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ctr"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en-US" altLang="ja-JP" sz="24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ja-JP" altLang="en-US" dirty="0">
              <a:solidFill>
                <a:schemeClr val="bg1"/>
              </a:solidFill>
              <a:ea typeface="游ゴシック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40F71-44A7-C614-AA86-BEBC19D1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246" y="3430910"/>
            <a:ext cx="4671157" cy="3289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CEA39-352A-3232-763B-2940B235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04" y="39618"/>
            <a:ext cx="5391728" cy="333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05B2B-E634-84E1-3AEB-5735B735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4312" y="229598"/>
            <a:ext cx="2727813" cy="682165"/>
          </a:xfrm>
        </p:spPr>
        <p:txBody>
          <a:bodyPr>
            <a:normAutofit/>
          </a:bodyPr>
          <a:lstStyle/>
          <a:p>
            <a:r>
              <a:rPr lang="ja-JP" altLang="en-US" b="1">
                <a:ea typeface="游ゴシック Light"/>
              </a:rPr>
              <a:t>政府措施</a:t>
            </a:r>
            <a:endParaRPr lang="en-US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9F0CC-FA0A-523C-490A-2D9B18237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576" y="3612338"/>
            <a:ext cx="4618893" cy="306754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CDF6-B55F-831E-CDB0-E0FD465BFE5A}"/>
              </a:ext>
            </a:extLst>
          </p:cNvPr>
          <p:cNvSpPr txBox="1"/>
          <p:nvPr/>
        </p:nvSpPr>
        <p:spPr>
          <a:xfrm>
            <a:off x="-51490" y="229598"/>
            <a:ext cx="4228270" cy="754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ja-JP" altLang="en-US" sz="16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提供過渡性​</a:t>
            </a: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貸款</a:t>
            </a:r>
            <a:r>
              <a:rPr lang="en-US" altLang="ja-JP" sz="16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(</a:t>
            </a:r>
            <a:r>
              <a:rPr lang="en-US" altLang="ja-JP" sz="1600" b="1" dirty="0" err="1">
                <a:solidFill>
                  <a:schemeClr val="bg1"/>
                </a:solidFill>
                <a:latin typeface="游ゴシック light"/>
                <a:ea typeface="游ゴシック light"/>
              </a:rPr>
              <a:t>政府</a:t>
            </a:r>
            <a:r>
              <a:rPr lang="en-US" altLang="ja-JP" sz="16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)</a:t>
            </a:r>
            <a:endParaRPr lang="ja-JP" altLang="en-US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r>
              <a:rPr lang="ja-JP" altLang="en-US" sz="1600" b="1" dirty="0">
                <a:solidFill>
                  <a:schemeClr val="bg1"/>
                </a:solidFill>
                <a:latin typeface="游ゴシック light"/>
                <a:ea typeface="游ゴシック light"/>
              </a:rPr>
              <a:t>重新提供負資產</a:t>
            </a:r>
            <a:r>
              <a:rPr lang="ja-JP" sz="1600" b="1" dirty="0">
                <a:solidFill>
                  <a:schemeClr val="bg1"/>
                </a:solidFill>
                <a:ea typeface="+mn-lt"/>
                <a:cs typeface="+mn-lt"/>
              </a:rPr>
              <a:t>供樓</a:t>
            </a:r>
            <a:r>
              <a:rPr lang="ja-JP" altLang="en-US" sz="1600" b="1" dirty="0">
                <a:solidFill>
                  <a:schemeClr val="bg1"/>
                </a:solidFill>
                <a:ea typeface="+mn-lt"/>
                <a:cs typeface="+mn-lt"/>
              </a:rPr>
              <a:t>優惠</a:t>
            </a:r>
            <a:endParaRPr lang="ja-JP" sz="16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ja-JP" altLang="en-US" sz="1600" b="1" dirty="0">
                <a:solidFill>
                  <a:schemeClr val="bg1"/>
                </a:solidFill>
                <a:latin typeface="Gill Sans MT"/>
                <a:ea typeface="游ゴシック light"/>
              </a:rPr>
              <a:t>要求新移民人士置</a:t>
            </a:r>
            <a:r>
              <a:rPr lang="ja-JP" altLang="en-US" sz="1600" b="1" dirty="0">
                <a:solidFill>
                  <a:schemeClr val="bg1"/>
                </a:solidFill>
                <a:ea typeface="+mn-lt"/>
                <a:cs typeface="+mn-lt"/>
              </a:rPr>
              <a:t>業</a:t>
            </a:r>
            <a:r>
              <a:rPr lang="ja-JP" altLang="en-US" sz="1600" b="1" dirty="0">
                <a:solidFill>
                  <a:schemeClr val="bg1"/>
                </a:solidFill>
                <a:latin typeface="Gill Sans MT"/>
                <a:ea typeface="游ゴシック light"/>
              </a:rPr>
              <a:t>計劃(換身份)</a:t>
            </a:r>
          </a:p>
          <a:p>
            <a:pPr marL="285750" indent="-285750" algn="ctr">
              <a:buFont typeface="Arial"/>
              <a:buChar char="•"/>
            </a:pPr>
            <a:r>
              <a:rPr lang="ja-JP" altLang="en-US" sz="1600" b="1" dirty="0">
                <a:solidFill>
                  <a:schemeClr val="bg1"/>
                </a:solidFill>
                <a:latin typeface="Gill Sans MT"/>
                <a:ea typeface="游ゴシック light"/>
              </a:rPr>
              <a:t>提供</a:t>
            </a:r>
            <a:r>
              <a:rPr lang="zh-TW" altLang="en-US" sz="1600" b="1" dirty="0">
                <a:solidFill>
                  <a:schemeClr val="bg1"/>
                </a:solidFill>
                <a:latin typeface="Gill Sans MT"/>
                <a:ea typeface="游ゴシック light"/>
              </a:rPr>
              <a:t>更多</a:t>
            </a:r>
            <a:r>
              <a:rPr lang="ja-JP" altLang="en-US" sz="1600" b="1" dirty="0">
                <a:solidFill>
                  <a:schemeClr val="bg1"/>
                </a:solidFill>
                <a:latin typeface="Gill Sans MT"/>
                <a:ea typeface="游ゴシック light"/>
              </a:rPr>
              <a:t>新置業優惠</a:t>
            </a: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完善公共房屋體系:增加公屋與居屋供應,滿足不同收入階層的住房需求,減輕私人樓市壓力。</a:t>
            </a: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/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加強金融監管:對房地產信貸實施審慎監管,防範金融風險,維護樓市穩定。</a:t>
            </a: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/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優化稅收政策:合理調整印花稅、差餉等稅種,平衡投資需求與居住需求,抑制投機行為</a:t>
            </a: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/>
            <a:endParaRPr lang="ja-JP" altLang="en-US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發展租賃市場:鼓勵發展長期租賃住房,完善租賃法規與權益保護,為市民提供多元化住房選擇</a:t>
            </a:r>
            <a:endParaRPr lang="en-US" altLang="ja-JP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>
              <a:buFont typeface="Arial"/>
              <a:buChar char="•"/>
            </a:pP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促進區域協調發展:推動大灣區城市群發展,疏導香港人口與產業,緩解土地資源壓力</a:t>
            </a: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/>
            <a:endParaRPr lang="ja-JP" altLang="en-US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ja-JP" sz="1600" b="1" dirty="0">
                <a:solidFill>
                  <a:schemeClr val="bg1"/>
                </a:solidFill>
                <a:latin typeface="游ゴシック light"/>
                <a:ea typeface="游ゴシック light"/>
                <a:cs typeface="+mn-lt"/>
              </a:rPr>
              <a:t>加強市場信息透明:完善房地產信息披露制度,為市場參與者提供及時、準確的决策依據</a:t>
            </a:r>
            <a:endParaRPr lang="ja-JP" sz="16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algn="ctr"/>
            <a:endParaRPr lang="ja-JP" altLang="en-US" sz="1600" b="1" dirty="0">
              <a:solidFill>
                <a:schemeClr val="bg1"/>
              </a:solidFill>
              <a:latin typeface="游ゴシック light"/>
              <a:ea typeface="游ゴシック light"/>
              <a:cs typeface="+mn-lt"/>
            </a:endParaRPr>
          </a:p>
          <a:p>
            <a:pPr algn="ctr"/>
            <a:endParaRPr lang="ja-JP" altLang="en-US" sz="2400" b="1" dirty="0">
              <a:solidFill>
                <a:schemeClr val="bg1"/>
              </a:solidFill>
              <a:latin typeface="Gill Sans M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ja-JP" altLang="en-US" sz="2400" b="1" dirty="0">
              <a:solidFill>
                <a:srgbClr val="FFFFFF"/>
              </a:solidFill>
              <a:latin typeface="Gill Sans M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ja-JP" altLang="en-US" sz="2400" b="1" dirty="0">
              <a:solidFill>
                <a:srgbClr val="FFFFFF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ja-JP" dirty="0">
              <a:solidFill>
                <a:srgbClr val="000000"/>
              </a:solidFill>
              <a:latin typeface="Gill Sans MT" panose="020B0502020104020203"/>
              <a:ea typeface="游ゴシック"/>
            </a:endParaRPr>
          </a:p>
          <a:p>
            <a:pPr marL="285750" indent="-285750" algn="ctr">
              <a:buFont typeface="Arial"/>
              <a:buChar char="•"/>
            </a:pPr>
            <a:endParaRPr lang="ja-JP" sz="2400" b="1" dirty="0">
              <a:solidFill>
                <a:schemeClr val="bg1"/>
              </a:solidFill>
              <a:latin typeface="游ゴシック light"/>
              <a:ea typeface="游ゴシック light"/>
            </a:endParaRPr>
          </a:p>
          <a:p>
            <a:pPr marL="285750" indent="-285750" algn="ctr">
              <a:buFont typeface="Arial"/>
              <a:buChar char="•"/>
            </a:pPr>
            <a:endParaRPr lang="ja-JP" altLang="en-US" dirty="0">
              <a:solidFill>
                <a:schemeClr val="bg1"/>
              </a:solidFill>
              <a:ea typeface="游ゴシック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4997C-6B60-6176-2CE1-9C59C6FD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09" y="438638"/>
            <a:ext cx="4466492" cy="29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HK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ACDAC-BC78-09B6-47D8-7EF3CBBE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Work flow</a:t>
            </a:r>
            <a:endParaRPr lang="en-US" altLang="ja-JP" sz="33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B5EBC-8835-7B95-59BC-D09ABD52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2385" y="1116345"/>
            <a:ext cx="5154896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5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30A26-3328-EC42-99BA-03B415A2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757" y="1028710"/>
            <a:ext cx="9998939" cy="4805217"/>
          </a:xfrm>
        </p:spPr>
      </p:pic>
    </p:spTree>
    <p:extLst>
      <p:ext uri="{BB962C8B-B14F-4D97-AF65-F5344CB8AC3E}">
        <p14:creationId xmlns:p14="http://schemas.microsoft.com/office/powerpoint/2010/main" val="283493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5C7896-5E7E-41F9-A226-4F2A3F4F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ea typeface="游ゴシック Light"/>
              </a:rPr>
              <a:t>簡介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97EE52-5F09-2B36-0EA4-A523037F8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ja-JP" altLang="en-US" b="1">
                <a:ea typeface="游ゴシック"/>
              </a:rPr>
              <a:t>探討香港如何成為樓價最貴的地方</a:t>
            </a:r>
            <a:endParaRPr lang="en-US" b="1">
              <a:ea typeface="游ゴシック"/>
            </a:endParaRPr>
          </a:p>
          <a:p>
            <a:r>
              <a:rPr lang="ja-JP" altLang="en-US" b="1">
                <a:ea typeface="游ゴシック"/>
              </a:rPr>
              <a:t>深度發掘樓價對經濟的影響(</a:t>
            </a:r>
            <a:r>
              <a:rPr lang="ja-JP" b="1">
                <a:ea typeface="+mn-lt"/>
                <a:cs typeface="+mn-lt"/>
              </a:rPr>
              <a:t>key</a:t>
            </a:r>
            <a:r>
              <a:rPr lang="en-US" altLang="ja-JP" b="1" dirty="0">
                <a:ea typeface="+mn-lt"/>
                <a:cs typeface="+mn-lt"/>
              </a:rPr>
              <a:t>_</a:t>
            </a:r>
            <a:r>
              <a:rPr lang="ja-JP" b="1">
                <a:ea typeface="+mn-lt"/>
                <a:cs typeface="+mn-lt"/>
              </a:rPr>
              <a:t>factor</a:t>
            </a:r>
            <a:r>
              <a:rPr lang="en-US" altLang="ja-JP" b="1" dirty="0">
                <a:ea typeface="+mn-lt"/>
                <a:cs typeface="+mn-lt"/>
              </a:rPr>
              <a:t>)</a:t>
            </a:r>
            <a:endParaRPr lang="ja-JP" b="1">
              <a:ea typeface="游ゴシック"/>
            </a:endParaRPr>
          </a:p>
          <a:p>
            <a:r>
              <a:rPr lang="ja-JP" altLang="en-US" b="1">
                <a:ea typeface="游ゴシック"/>
              </a:rPr>
              <a:t>找出樓價下跌的應對方法</a:t>
            </a:r>
          </a:p>
          <a:p>
            <a:r>
              <a:rPr lang="ja-JP" altLang="en-US" b="1">
                <a:ea typeface="游ゴシック"/>
              </a:rPr>
              <a:t>如何預防價大幅度下跌的方法</a:t>
            </a:r>
            <a:endParaRPr lang="ja-JP" altLang="en-US" b="1" dirty="0">
              <a:ea typeface="游ゴシック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D42BA-55D4-298C-DEDB-7F2FFAC0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057" y="284836"/>
            <a:ext cx="3930363" cy="3011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BB5AD-2BF3-07AF-43E1-C1B34782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314795"/>
            <a:ext cx="4074836" cy="2139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4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ABFC-CF61-2021-D95F-B95071E2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88" y="562064"/>
            <a:ext cx="9603275" cy="1049235"/>
          </a:xfrm>
        </p:spPr>
        <p:txBody>
          <a:bodyPr/>
          <a:lstStyle/>
          <a:p>
            <a:r>
              <a:rPr lang="ja-JP" b="1">
                <a:latin typeface="游ゴシック"/>
                <a:ea typeface="游ゴシック"/>
              </a:rPr>
              <a:t>香港住宅用土地面積用率</a:t>
            </a:r>
            <a:endParaRPr lang="en-US" altLang="ja-JP" b="1">
              <a:latin typeface="游ゴシック"/>
              <a:ea typeface="游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BC11-C335-6DAE-DEFA-2CFBBC667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92" y="2026775"/>
            <a:ext cx="2579623" cy="38702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ja-JP" altLang="en-US" sz="1700" b="1">
                <a:latin typeface="游ゴシック"/>
                <a:ea typeface="游ゴシック"/>
              </a:rPr>
              <a:t>「地少人多」是香港人對城市的印象</a:t>
            </a:r>
            <a:r>
              <a:rPr lang="en-US" altLang="ja-JP" sz="1700" b="1" dirty="0">
                <a:latin typeface="游ゴシック"/>
                <a:ea typeface="游ゴシック"/>
              </a:rPr>
              <a:t>,</a:t>
            </a:r>
            <a:r>
              <a:rPr lang="ja-JP" altLang="en-US" sz="1700" b="1">
                <a:latin typeface="游ゴシック"/>
                <a:ea typeface="游ゴシック"/>
              </a:rPr>
              <a:t>過去民間多將「住宅供應短缺」與「土地短缺」劃上等號</a:t>
            </a:r>
            <a:r>
              <a:rPr lang="en-US" altLang="ja-JP" sz="1700" b="1" dirty="0">
                <a:latin typeface="游ゴシック"/>
                <a:ea typeface="游ゴシック"/>
              </a:rPr>
              <a:t>,</a:t>
            </a:r>
            <a:r>
              <a:rPr lang="ja-JP" altLang="en-US" sz="1700" b="1">
                <a:latin typeface="游ゴシック"/>
                <a:ea typeface="游ゴシック"/>
              </a:rPr>
              <a:t>要應付人口增長，方法只得一個，就是「填海」</a:t>
            </a:r>
            <a:r>
              <a:rPr lang="en-US" altLang="ja-JP" sz="1700" b="1" dirty="0">
                <a:latin typeface="游ゴシック"/>
                <a:ea typeface="游ゴシック"/>
              </a:rPr>
              <a:t>(</a:t>
            </a:r>
            <a:r>
              <a:rPr lang="ja-JP" altLang="en-US" sz="1700" b="1">
                <a:latin typeface="游ゴシック"/>
                <a:ea typeface="游ゴシック"/>
              </a:rPr>
              <a:t>人工島</a:t>
            </a:r>
            <a:r>
              <a:rPr lang="en-US" altLang="ja-JP" sz="1700" b="1" dirty="0">
                <a:latin typeface="游ゴシック"/>
                <a:ea typeface="游ゴシック"/>
              </a:rPr>
              <a:t>)</a:t>
            </a:r>
            <a:endParaRPr lang="en-US" altLang="ja-JP" sz="1700" dirty="0">
              <a:latin typeface="游ゴシック"/>
              <a:ea typeface="游ゴシック"/>
            </a:endParaRPr>
          </a:p>
          <a:p>
            <a:pPr>
              <a:lnSpc>
                <a:spcPct val="110000"/>
              </a:lnSpc>
            </a:pPr>
            <a:r>
              <a:rPr lang="ja-JP" sz="1600" b="1">
                <a:latin typeface="游ゴシック"/>
                <a:ea typeface="游ゴシック"/>
                <a:cs typeface="+mn-lt"/>
              </a:rPr>
              <a:t>香港已發展土地佔土地總面積約24%，</a:t>
            </a:r>
            <a:r>
              <a:rPr lang="ja-JP" altLang="en-US" sz="1600" b="1">
                <a:latin typeface="游ゴシック"/>
                <a:ea typeface="游ゴシック"/>
              </a:rPr>
              <a:t>住宅用地只佔全港土地約 </a:t>
            </a:r>
            <a:r>
              <a:rPr lang="en-US" altLang="ja-JP" sz="1600" b="1" dirty="0">
                <a:latin typeface="游ゴシック"/>
                <a:ea typeface="游ゴシック"/>
              </a:rPr>
              <a:t>7%</a:t>
            </a:r>
            <a:r>
              <a:rPr lang="en-US" sz="1600" b="1" dirty="0">
                <a:latin typeface="游ゴシック"/>
                <a:ea typeface="游ゴシック"/>
              </a:rPr>
              <a:t>(</a:t>
            </a:r>
            <a:r>
              <a:rPr lang="ja-JP" altLang="en-US" sz="1600" b="1">
                <a:latin typeface="游ゴシック"/>
                <a:ea typeface="游ゴシック"/>
              </a:rPr>
              <a:t>住宅用地少</a:t>
            </a:r>
            <a:r>
              <a:rPr lang="en-US" sz="1600" b="1" dirty="0">
                <a:latin typeface="游ゴシック"/>
                <a:ea typeface="游ゴシック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ja-JP" altLang="en-US" sz="1600" b="1">
                <a:latin typeface="游ゴシック"/>
                <a:ea typeface="游ゴシック"/>
                <a:cs typeface="+mn-lt"/>
              </a:rPr>
              <a:t>當中接近一半更是低密度的「鄉郊居所」佔3.6%</a:t>
            </a:r>
          </a:p>
          <a:p>
            <a:pPr>
              <a:lnSpc>
                <a:spcPct val="110000"/>
              </a:lnSpc>
            </a:pPr>
            <a:r>
              <a:rPr lang="ja-JP" altLang="en-US" sz="1600" b="1">
                <a:latin typeface="游ゴシック"/>
                <a:ea typeface="游ゴシック"/>
                <a:cs typeface="+mn-lt"/>
              </a:rPr>
              <a:t>而貨倉和公營房屋的佔比更是相近</a:t>
            </a:r>
            <a:endParaRPr lang="ja-JP" altLang="en-US" sz="1600" b="1">
              <a:latin typeface="游ゴシック"/>
              <a:ea typeface="游ゴシック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6E53A-3729-B009-2294-77BD135C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983" y="3426861"/>
            <a:ext cx="5674340" cy="3280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EAC14-C01B-175A-7E34-540129BF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23" y="3423804"/>
            <a:ext cx="3354399" cy="3248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A0492-8F8D-5EE4-30A0-D43A73FA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11" y="77937"/>
            <a:ext cx="6777181" cy="32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C293-9143-AEB5-6F2B-C385C28D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61" y="417496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ea typeface="游ゴシック Light"/>
              </a:rPr>
              <a:t>介紹香港房地產市場的過去歷史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B7E6-DB0E-4F14-D749-610AD7C0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" y="1864136"/>
            <a:ext cx="5905721" cy="41895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ea typeface="+mn-lt"/>
                <a:cs typeface="+mn-lt"/>
              </a:rPr>
              <a:t>1997</a:t>
            </a:r>
            <a:r>
              <a:rPr lang="ja-JP" altLang="en-US" sz="1600" dirty="0">
                <a:ea typeface="+mn-lt"/>
                <a:cs typeface="+mn-lt"/>
              </a:rPr>
              <a:t>年亞洲金融危機</a:t>
            </a:r>
            <a:r>
              <a:rPr lang="en-US" sz="1600" dirty="0">
                <a:ea typeface="+mn-lt"/>
                <a:cs typeface="+mn-lt"/>
              </a:rPr>
              <a:t>:</a:t>
            </a:r>
            <a:r>
              <a:rPr lang="ja-JP" altLang="en-US" sz="1600" dirty="0">
                <a:ea typeface="+mn-lt"/>
                <a:cs typeface="+mn-lt"/>
              </a:rPr>
              <a:t>這場危機導致香港房地產市場大幅下跌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2003</a:t>
            </a:r>
            <a:r>
              <a:rPr lang="ja-JP" altLang="en-US" sz="1600" dirty="0">
                <a:ea typeface="+mn-lt"/>
                <a:cs typeface="+mn-lt"/>
              </a:rPr>
              <a:t>年</a:t>
            </a:r>
            <a:r>
              <a:rPr lang="en-US" sz="1600" dirty="0">
                <a:ea typeface="+mn-lt"/>
                <a:cs typeface="+mn-lt"/>
              </a:rPr>
              <a:t>SARS</a:t>
            </a:r>
            <a:r>
              <a:rPr lang="ja-JP" altLang="en-US" sz="1600" dirty="0">
                <a:ea typeface="+mn-lt"/>
                <a:cs typeface="+mn-lt"/>
              </a:rPr>
              <a:t>疫情</a:t>
            </a:r>
            <a:r>
              <a:rPr lang="en-US" sz="1600" dirty="0">
                <a:ea typeface="+mn-lt"/>
                <a:cs typeface="+mn-lt"/>
              </a:rPr>
              <a:t>:</a:t>
            </a:r>
            <a:r>
              <a:rPr lang="ja-JP" altLang="en-US" sz="1600" dirty="0">
                <a:ea typeface="+mn-lt"/>
                <a:cs typeface="+mn-lt"/>
              </a:rPr>
              <a:t>非典型肺炎</a:t>
            </a:r>
            <a:r>
              <a:rPr lang="en-US" sz="1600" dirty="0">
                <a:ea typeface="+mn-lt"/>
                <a:cs typeface="+mn-lt"/>
              </a:rPr>
              <a:t>(SARS)</a:t>
            </a:r>
            <a:r>
              <a:rPr lang="ja-JP" altLang="en-US" sz="1600" dirty="0">
                <a:ea typeface="+mn-lt"/>
                <a:cs typeface="+mn-lt"/>
              </a:rPr>
              <a:t>疫情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2008</a:t>
            </a:r>
            <a:r>
              <a:rPr lang="ja-JP" altLang="en-US" sz="1600" dirty="0">
                <a:ea typeface="+mn-lt"/>
                <a:cs typeface="+mn-lt"/>
              </a:rPr>
              <a:t>年全球金融危機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2009-2013</a:t>
            </a:r>
            <a:r>
              <a:rPr lang="ja-JP" altLang="en-US" sz="1600" dirty="0">
                <a:ea typeface="+mn-lt"/>
                <a:cs typeface="+mn-lt"/>
              </a:rPr>
              <a:t>年量化寬鬆和低利率環境</a:t>
            </a:r>
            <a:r>
              <a:rPr lang="en-US" sz="1600" dirty="0">
                <a:ea typeface="+mn-lt"/>
                <a:cs typeface="+mn-lt"/>
              </a:rPr>
              <a:t>:</a:t>
            </a:r>
            <a:r>
              <a:rPr lang="ja-JP" altLang="en-US" sz="1600" dirty="0">
                <a:ea typeface="+mn-lt"/>
                <a:cs typeface="+mn-lt"/>
              </a:rPr>
              <a:t>在金融危機后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ja-JP" altLang="en-US" sz="1600" dirty="0">
                <a:ea typeface="+mn-lt"/>
                <a:cs typeface="+mn-lt"/>
              </a:rPr>
              <a:t>各國央行實施量化寬鬆政策和低利率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ja-JP" altLang="en-US" sz="1600" dirty="0">
                <a:ea typeface="+mn-lt"/>
                <a:cs typeface="+mn-lt"/>
              </a:rPr>
              <a:t>刺激了房地產市場的復蘇</a:t>
            </a:r>
            <a:r>
              <a:rPr lang="en-US" sz="1600" dirty="0">
                <a:ea typeface="+mn-lt"/>
                <a:cs typeface="+mn-lt"/>
              </a:rPr>
              <a:t>。</a:t>
            </a:r>
          </a:p>
          <a:p>
            <a:r>
              <a:rPr lang="en-US" sz="1600" dirty="0">
                <a:ea typeface="+mn-lt"/>
                <a:cs typeface="+mn-lt"/>
              </a:rPr>
              <a:t>2014-2015</a:t>
            </a:r>
            <a:r>
              <a:rPr lang="ja-JP" altLang="en-US" sz="1600" dirty="0">
                <a:ea typeface="+mn-lt"/>
                <a:cs typeface="+mn-lt"/>
              </a:rPr>
              <a:t>年</a:t>
            </a:r>
            <a:r>
              <a:rPr lang="en-US" sz="1600" dirty="0">
                <a:ea typeface="+mn-lt"/>
                <a:cs typeface="+mn-lt"/>
              </a:rPr>
              <a:t>"</a:t>
            </a:r>
            <a:r>
              <a:rPr lang="ja-JP" altLang="en-US" sz="1600" dirty="0">
                <a:ea typeface="+mn-lt"/>
                <a:cs typeface="+mn-lt"/>
              </a:rPr>
              <a:t>佔中運動</a:t>
            </a:r>
            <a:r>
              <a:rPr lang="en-US" sz="1600" dirty="0">
                <a:ea typeface="+mn-lt"/>
                <a:cs typeface="+mn-lt"/>
              </a:rPr>
              <a:t>"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2016-2018</a:t>
            </a:r>
            <a:r>
              <a:rPr lang="ja-JP" altLang="en-US" sz="1600" dirty="0">
                <a:latin typeface="Consolas"/>
                <a:ea typeface="+mn-lt"/>
                <a:cs typeface="+mn-lt"/>
              </a:rPr>
              <a:t>年房地產市場調控政策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ja-JP" altLang="en-US" sz="1600" dirty="0">
                <a:latin typeface="Consolas"/>
                <a:ea typeface="+mn-lt"/>
                <a:cs typeface="+mn-lt"/>
              </a:rPr>
              <a:t>「房住不炒])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2019</a:t>
            </a:r>
            <a:r>
              <a:rPr lang="ja-JP" altLang="en-US" sz="1600" dirty="0">
                <a:ea typeface="+mn-lt"/>
                <a:cs typeface="+mn-lt"/>
              </a:rPr>
              <a:t>年社會事件(民運事件)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2020</a:t>
            </a:r>
            <a:r>
              <a:rPr lang="ja-JP" altLang="en-US" sz="1600" dirty="0">
                <a:ea typeface="+mn-lt"/>
                <a:cs typeface="+mn-lt"/>
              </a:rPr>
              <a:t>年新冠疫情+國安法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361BC-1D4C-0FB9-618C-8A3DA72F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227" y="1473046"/>
            <a:ext cx="6211454" cy="45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839E-04E6-E5E6-CBFC-8E8EDEF6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605" y="545690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b="1" dirty="0">
                <a:ea typeface="游ゴシック Light"/>
              </a:rPr>
              <a:t>介紹香港房地產市場的現狀和趨勢</a:t>
            </a:r>
            <a:r>
              <a:rPr lang="en-US" altLang="ja-JP" b="1" dirty="0">
                <a:ea typeface="游ゴシック Light"/>
              </a:rPr>
              <a:t>(</a:t>
            </a:r>
            <a:r>
              <a:rPr lang="ja-JP" altLang="en-US" b="1" dirty="0">
                <a:ea typeface="游ゴシック Light"/>
              </a:rPr>
              <a:t>樓價指數</a:t>
            </a:r>
            <a:r>
              <a:rPr lang="en-US" altLang="ja-JP" b="1" dirty="0">
                <a:ea typeface="游ゴシック Light"/>
              </a:rPr>
              <a:t>)</a:t>
            </a:r>
            <a:endParaRPr lang="en-US" b="1" dirty="0">
              <a:ea typeface="游ゴシック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9E56-CA72-B24B-2402-44B536FC850E}"/>
              </a:ext>
            </a:extLst>
          </p:cNvPr>
          <p:cNvSpPr txBox="1"/>
          <p:nvPr/>
        </p:nvSpPr>
        <p:spPr>
          <a:xfrm>
            <a:off x="0" y="1905596"/>
            <a:ext cx="4203744" cy="44067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游ゴシック light"/>
                <a:ea typeface="游ゴシック light"/>
              </a:rPr>
              <a:t>1997</a:t>
            </a:r>
            <a:r>
              <a:rPr lang="ja-JP" altLang="en-US" b="1" dirty="0">
                <a:latin typeface="游ゴシック light"/>
                <a:ea typeface="游ゴシック light"/>
              </a:rPr>
              <a:t>樓價高企原因</a:t>
            </a:r>
            <a:r>
              <a:rPr lang="en-US" altLang="ja-JP" b="1" dirty="0">
                <a:latin typeface="游ゴシック light"/>
                <a:ea typeface="游ゴシック"/>
              </a:rPr>
              <a:t>,《</a:t>
            </a:r>
            <a:r>
              <a:rPr lang="ja-JP" altLang="en-US" b="1" dirty="0">
                <a:latin typeface="游ゴシック light"/>
                <a:ea typeface="游ゴシック light"/>
              </a:rPr>
              <a:t>中英聯合聲明</a:t>
            </a:r>
            <a:r>
              <a:rPr lang="en-US" altLang="ja-JP" b="1" dirty="0">
                <a:latin typeface="游ゴシック light"/>
                <a:ea typeface="游ゴシック"/>
              </a:rPr>
              <a:t>》,</a:t>
            </a:r>
            <a:r>
              <a:rPr lang="en-US" b="1" dirty="0" err="1">
                <a:latin typeface="游ゴシック light"/>
                <a:ea typeface="游ゴシック light"/>
              </a:rPr>
              <a:t>港總督得每年處置</a:t>
            </a:r>
            <a:r>
              <a:rPr lang="en-US" b="1" dirty="0">
                <a:latin typeface="游ゴシック light"/>
                <a:ea typeface="游ゴシック light"/>
              </a:rPr>
              <a:t>(</a:t>
            </a:r>
            <a:r>
              <a:rPr lang="en-US" b="1" dirty="0" err="1">
                <a:latin typeface="游ゴシック light"/>
                <a:ea typeface="游ゴシック light"/>
              </a:rPr>
              <a:t>包括批租</a:t>
            </a:r>
            <a:r>
              <a:rPr lang="en-US" b="1" dirty="0">
                <a:latin typeface="游ゴシック light"/>
                <a:ea typeface="游ゴシック light"/>
              </a:rPr>
              <a:t>)不超過50公頃的新土地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 err="1">
                <a:latin typeface="游ゴシック light"/>
                <a:ea typeface="游ゴシック light"/>
                <a:cs typeface="+mn-lt"/>
              </a:rPr>
              <a:t>供求失衡</a:t>
            </a:r>
            <a:endParaRPr lang="en-US" b="1" dirty="0">
              <a:latin typeface="游ゴシック light"/>
              <a:ea typeface="游ゴシック light"/>
              <a:cs typeface="+mn-lt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過去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10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多年來停止開發新土地，致令可供發展的「熟地」買少見少。</a:t>
            </a:r>
            <a:endParaRPr lang="en-US" altLang="zh-TW" b="1" dirty="0">
              <a:latin typeface="游ゴシック light"/>
              <a:ea typeface="游ゴシック light"/>
              <a:cs typeface="+mn-lt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於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1995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年至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2005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年香港已發展土地的面積共增加了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6,000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公頃</a:t>
            </a:r>
            <a:endParaRPr lang="en-US" altLang="zh-TW" b="1" dirty="0">
              <a:latin typeface="游ゴシック light"/>
              <a:ea typeface="游ゴシック light"/>
              <a:cs typeface="+mn-lt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2005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年至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2015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年卻只有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400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公頃</a:t>
            </a:r>
            <a:endParaRPr lang="en-US" altLang="zh-TW" b="1" dirty="0">
              <a:latin typeface="游ゴシック light"/>
              <a:ea typeface="游ゴシック light"/>
              <a:cs typeface="+mn-lt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2015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年至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2020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年的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5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年間，香港已發展土地增加了約</a:t>
            </a:r>
            <a:r>
              <a:rPr lang="en-US" altLang="zh-TW" b="1" dirty="0">
                <a:latin typeface="游ゴシック light"/>
                <a:ea typeface="游ゴシック light"/>
                <a:cs typeface="+mn-lt"/>
              </a:rPr>
              <a:t>600</a:t>
            </a:r>
            <a:r>
              <a:rPr lang="zh-TW" altLang="en-US" b="1" dirty="0">
                <a:latin typeface="游ゴシック light"/>
                <a:ea typeface="游ゴシック light"/>
                <a:cs typeface="+mn-lt"/>
              </a:rPr>
              <a:t>公頃</a:t>
            </a:r>
            <a:endParaRPr lang="en-US" altLang="zh-TW" b="1" dirty="0">
              <a:latin typeface="游ゴシック light"/>
              <a:ea typeface="游ゴシック light"/>
              <a:cs typeface="+mn-lt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b="1" dirty="0">
                <a:latin typeface="游ゴシック light"/>
                <a:ea typeface="游ゴシック light"/>
                <a:cs typeface="+mn-lt"/>
              </a:rPr>
              <a:t>亞洲金融危機利率上升,香港利率(</a:t>
            </a:r>
            <a:r>
              <a:rPr lang="ja-JP" b="1" dirty="0">
                <a:latin typeface="游ゴシック light"/>
                <a:ea typeface="游ゴシック light"/>
                <a:cs typeface="+mn-lt"/>
              </a:rPr>
              <a:t>10.25%至12.5%</a:t>
            </a:r>
            <a:r>
              <a:rPr lang="en-US" altLang="ja-JP" b="1" dirty="0">
                <a:latin typeface="游ゴシック light"/>
                <a:ea typeface="+mn-lt"/>
                <a:cs typeface="+mn-lt"/>
              </a:rPr>
              <a:t>)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ja-JP" b="1" dirty="0" err="1">
                <a:latin typeface="游ゴシック light"/>
                <a:ea typeface="+mn-lt"/>
                <a:cs typeface="+mn-lt"/>
              </a:rPr>
              <a:t>現時香港利率</a:t>
            </a:r>
            <a:r>
              <a:rPr lang="en-US" altLang="ja-JP" b="1" dirty="0">
                <a:latin typeface="游ゴシック light"/>
                <a:ea typeface="+mn-lt"/>
                <a:cs typeface="+mn-lt"/>
              </a:rPr>
              <a:t>(4.125%至5.15%)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ja-JP" altLang="en-US" b="1" cap="all" dirty="0">
              <a:latin typeface="游ゴシック light"/>
              <a:ea typeface="游ゴシック light"/>
              <a:cs typeface="+mn-lt"/>
            </a:endParaRP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b="1" dirty="0">
              <a:latin typeface="游ゴシック light"/>
              <a:ea typeface="+mn-lt"/>
              <a:cs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EBDB7-82F6-5BAC-C15E-6CD2BA599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181" y="1824290"/>
            <a:ext cx="7845154" cy="42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9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3994-3D36-C37D-7238-90C0E3F0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20" y="207276"/>
            <a:ext cx="9603275" cy="1049235"/>
          </a:xfrm>
        </p:spPr>
        <p:txBody>
          <a:bodyPr>
            <a:normAutofit/>
          </a:bodyPr>
          <a:lstStyle/>
          <a:p>
            <a:r>
              <a:rPr lang="ja-JP" altLang="en-US" b="1">
                <a:ea typeface="游ゴシック Light"/>
              </a:rPr>
              <a:t>介紹香港房地產市場的現狀和趨勢</a:t>
            </a:r>
            <a:r>
              <a:rPr lang="en-US" b="1"/>
              <a:t>(</a:t>
            </a:r>
            <a:r>
              <a:rPr lang="ja-JP" altLang="en-US" b="1">
                <a:ea typeface="游ゴシック Light"/>
              </a:rPr>
              <a:t>租金指數</a:t>
            </a:r>
            <a:r>
              <a:rPr lang="en-US" b="1"/>
              <a:t>)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BAEE9F-F8C5-F5EE-4CD4-285B4986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9" y="2005437"/>
            <a:ext cx="4656974" cy="345061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游ゴシック light"/>
                <a:ea typeface="+mn-lt"/>
                <a:cs typeface="+mn-lt"/>
              </a:rPr>
              <a:t>1997-2003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年期間</a:t>
            </a:r>
            <a:r>
              <a:rPr lang="en-US" sz="1800" b="1" dirty="0">
                <a:latin typeface="游ゴシック light"/>
                <a:ea typeface="+mn-lt"/>
                <a:cs typeface="+mn-lt"/>
              </a:rPr>
              <a:t>,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房價下跌了</a:t>
            </a:r>
            <a:r>
              <a:rPr lang="en-US" sz="1800" b="1" dirty="0">
                <a:latin typeface="游ゴシック light"/>
                <a:ea typeface="+mn-lt"/>
                <a:cs typeface="+mn-lt"/>
              </a:rPr>
              <a:t>69%,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而租金只下跌了</a:t>
            </a:r>
            <a:r>
              <a:rPr lang="en-US" sz="1800" b="1" dirty="0">
                <a:latin typeface="游ゴシック light"/>
                <a:ea typeface="+mn-lt"/>
                <a:cs typeface="+mn-lt"/>
              </a:rPr>
              <a:t>52%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。意味著房價的跌幅大於租金的跌幅</a:t>
            </a:r>
          </a:p>
          <a:p>
            <a:r>
              <a:rPr lang="ja-JP" sz="1800" b="1">
                <a:latin typeface="游ゴシック light"/>
                <a:ea typeface="游ゴシック light"/>
                <a:cs typeface="+mn-lt"/>
              </a:rPr>
              <a:t>租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屋比買樓</a:t>
            </a:r>
            <a:r>
              <a:rPr lang="ja-JP" sz="1800" b="1">
                <a:latin typeface="游ゴシック light"/>
                <a:ea typeface="游ゴシック light"/>
                <a:cs typeface="+mn-lt"/>
              </a:rPr>
              <a:t>所佔的比例增加</a:t>
            </a:r>
          </a:p>
          <a:p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房價下跌的環境中</a:t>
            </a:r>
            <a:r>
              <a:rPr lang="en-US" altLang="ja-JP" sz="1800" b="1" dirty="0">
                <a:latin typeface="游ゴシック light"/>
                <a:ea typeface="+mn-lt"/>
                <a:cs typeface="+mn-lt"/>
              </a:rPr>
              <a:t>,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購房壓力減小</a:t>
            </a:r>
            <a:r>
              <a:rPr lang="en-US" altLang="ja-JP" sz="1800" b="1" dirty="0">
                <a:latin typeface="游ゴシック light"/>
                <a:ea typeface="+mn-lt"/>
                <a:cs typeface="+mn-lt"/>
              </a:rPr>
              <a:t>,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但租房可能相對更加划算</a:t>
            </a:r>
          </a:p>
          <a:p>
            <a:r>
              <a:rPr lang="ja-JP" sz="1800" b="1">
                <a:latin typeface="游ゴシック light"/>
                <a:ea typeface="游ゴシック light"/>
                <a:cs typeface="+mn-lt"/>
              </a:rPr>
              <a:t>說明當</a:t>
            </a:r>
            <a:r>
              <a:rPr lang="ja-JP" altLang="en-US" sz="1800" b="1">
                <a:latin typeface="游ゴシック light"/>
                <a:ea typeface="游ゴシック light"/>
                <a:cs typeface="+mn-lt"/>
              </a:rPr>
              <a:t>時</a:t>
            </a:r>
            <a:r>
              <a:rPr lang="ja-JP" sz="1800" b="1">
                <a:latin typeface="游ゴシック light"/>
                <a:ea typeface="游ゴシック light"/>
                <a:cs typeface="+mn-lt"/>
              </a:rPr>
              <a:t>市場對租房的需求相對穩定,而購房需求下降</a:t>
            </a:r>
            <a:endParaRPr lang="ja-JP" sz="1800" b="1">
              <a:latin typeface="游ゴシック light"/>
              <a:ea typeface="游ゴシック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4B300-A2BF-C85E-551C-9DA0C88E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13" y="1022522"/>
            <a:ext cx="7544167" cy="50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1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B5B8-0ECF-A5D5-BBB1-DEDFE0F1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492" y="373823"/>
            <a:ext cx="9603275" cy="1049235"/>
          </a:xfrm>
        </p:spPr>
        <p:txBody>
          <a:bodyPr>
            <a:normAutofit/>
          </a:bodyPr>
          <a:lstStyle/>
          <a:p>
            <a:r>
              <a:rPr lang="ja-JP" altLang="en-US" b="1"/>
              <a:t>介紹香港房地產市場的現狀和趨勢</a:t>
            </a:r>
            <a:r>
              <a:rPr lang="en-US" altLang="ja-JP"/>
              <a:t>(</a:t>
            </a:r>
            <a:r>
              <a:rPr lang="ja-JP" altLang="en-US" b="1">
                <a:latin typeface="游ゴシック light"/>
                <a:ea typeface="游ゴシック light"/>
              </a:rPr>
              <a:t>供應問題</a:t>
            </a:r>
            <a:r>
              <a:rPr lang="en-US" altLang="ja-JP" b="1">
                <a:latin typeface="游ゴシック light"/>
                <a:ea typeface="游ゴシック light"/>
              </a:rPr>
              <a:t>)</a:t>
            </a:r>
            <a:endParaRPr lang="en-US" dirty="0"/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BA5A1EF3-BE93-EC39-0017-8B25E288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" y="1810928"/>
            <a:ext cx="4261946" cy="34506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z="1800" b="1" dirty="0">
                <a:latin typeface="Gill Sans MT"/>
                <a:ea typeface="游ゴシック light"/>
              </a:rPr>
              <a:t>一手樓的供需差額跟二手的成交形成強烈對比(</a:t>
            </a:r>
            <a:r>
              <a:rPr lang="ja-JP" sz="1800" b="1" dirty="0">
                <a:latin typeface="Gill Sans MT"/>
                <a:ea typeface="游ゴシック light"/>
              </a:rPr>
              <a:t>一手淡二手旺</a:t>
            </a:r>
            <a:r>
              <a:rPr lang="ja-JP" altLang="en-US" sz="1800" b="1" dirty="0">
                <a:latin typeface="Gill Sans MT"/>
                <a:ea typeface="游ゴシック light"/>
              </a:rPr>
              <a:t>)</a:t>
            </a:r>
          </a:p>
          <a:p>
            <a:r>
              <a:rPr lang="ja-JP" altLang="en-US" sz="1800" b="1" dirty="0">
                <a:latin typeface="Gill Sans MT"/>
                <a:ea typeface="游ゴシック light"/>
              </a:rPr>
              <a:t>香港市場更偏愛二手樓成交(</a:t>
            </a:r>
            <a:r>
              <a:rPr lang="ja-JP" sz="1800" b="1" dirty="0">
                <a:latin typeface="Gill Sans MT"/>
                <a:ea typeface="Microsoft YaHei"/>
              </a:rPr>
              <a:t>購買力集中現樓</a:t>
            </a:r>
            <a:r>
              <a:rPr lang="en-US" altLang="ja-JP" sz="1800" b="1" dirty="0">
                <a:latin typeface="Gill Sans MT"/>
                <a:ea typeface="Microsoft YaHei"/>
              </a:rPr>
              <a:t>)</a:t>
            </a:r>
            <a:endParaRPr lang="en-US" sz="1800" b="1" dirty="0">
              <a:latin typeface="Gill Sans MT"/>
              <a:ea typeface="游ゴシック light"/>
            </a:endParaRPr>
          </a:p>
          <a:p>
            <a:r>
              <a:rPr lang="en-US" altLang="ja-JP" sz="1800" b="1" dirty="0">
                <a:latin typeface="Gill Sans MT"/>
                <a:ea typeface="游ゴシック"/>
              </a:rPr>
              <a:t>1997-2024</a:t>
            </a:r>
            <a:r>
              <a:rPr lang="ja-JP" altLang="en-US" sz="1800" b="1" dirty="0">
                <a:latin typeface="Gill Sans MT"/>
                <a:ea typeface="游ゴシック light"/>
              </a:rPr>
              <a:t>年的二手樓成交平均總數佔</a:t>
            </a:r>
            <a:r>
              <a:rPr lang="en-US" altLang="ja-JP" sz="1800" b="1" dirty="0">
                <a:latin typeface="Gill Sans MT"/>
                <a:ea typeface="游ゴシック"/>
              </a:rPr>
              <a:t>84%</a:t>
            </a:r>
            <a:r>
              <a:rPr lang="ja-JP" altLang="en-US" sz="1800" b="1" dirty="0">
                <a:latin typeface="Gill Sans MT"/>
                <a:ea typeface="游ゴシック light"/>
              </a:rPr>
              <a:t>以上</a:t>
            </a:r>
          </a:p>
          <a:p>
            <a:r>
              <a:rPr lang="ja-JP" sz="1800" b="1" dirty="0">
                <a:latin typeface="Gill Sans MT"/>
                <a:ea typeface="游ゴシック light"/>
                <a:cs typeface="+mn-lt"/>
              </a:rPr>
              <a:t>樓價與成交量的相關係數為-0.40</a:t>
            </a:r>
            <a:endParaRPr lang="en-US" altLang="ja-JP" sz="1800" b="1" dirty="0">
              <a:latin typeface="Gill Sans MT"/>
              <a:ea typeface="游ゴシック light"/>
              <a:cs typeface="+mn-lt"/>
            </a:endParaRPr>
          </a:p>
          <a:p>
            <a:r>
              <a:rPr lang="en-US" altLang="ja-JP" sz="1800" b="1" dirty="0">
                <a:latin typeface="Gill Sans MT"/>
                <a:ea typeface="游ゴシック light"/>
                <a:cs typeface="+mn-lt"/>
              </a:rPr>
              <a:t>2014</a:t>
            </a:r>
            <a:r>
              <a:rPr lang="zh-TW" altLang="en-US" sz="1800" b="1" dirty="0">
                <a:latin typeface="Gill Sans MT"/>
                <a:ea typeface="游ゴシック light"/>
                <a:cs typeface="+mn-lt"/>
              </a:rPr>
              <a:t>年</a:t>
            </a:r>
            <a:r>
              <a:rPr lang="en-US" altLang="zh-TW" sz="1800" b="1" dirty="0">
                <a:latin typeface="Gill Sans MT"/>
                <a:ea typeface="游ゴシック light"/>
                <a:cs typeface="+mn-lt"/>
              </a:rPr>
              <a:t>-2020 </a:t>
            </a:r>
            <a:r>
              <a:rPr lang="zh-TW" altLang="en-US" sz="1800" b="1" dirty="0">
                <a:latin typeface="Gill Sans MT"/>
                <a:ea typeface="游ゴシック light"/>
                <a:cs typeface="+mn-lt"/>
              </a:rPr>
              <a:t>量縮價升</a:t>
            </a:r>
            <a:r>
              <a:rPr lang="en-US" altLang="zh-TW" sz="1800" b="1" dirty="0">
                <a:latin typeface="Gill Sans MT"/>
                <a:ea typeface="游ゴシック light"/>
                <a:cs typeface="+mn-lt"/>
              </a:rPr>
              <a:t>(</a:t>
            </a:r>
            <a:r>
              <a:rPr lang="zh-TW" altLang="en-US" sz="1800" b="1" dirty="0">
                <a:latin typeface="Gill Sans MT"/>
                <a:ea typeface="游ゴシック light"/>
                <a:cs typeface="+mn-lt"/>
              </a:rPr>
              <a:t>有價冇市</a:t>
            </a:r>
            <a:r>
              <a:rPr lang="en-US" altLang="zh-TW" sz="1800" b="1" dirty="0">
                <a:latin typeface="Gill Sans MT"/>
                <a:ea typeface="游ゴシック light"/>
                <a:cs typeface="+mn-lt"/>
              </a:rPr>
              <a:t>)</a:t>
            </a:r>
            <a:endParaRPr lang="en-US" altLang="ja-JP" sz="1800" b="1" dirty="0">
              <a:latin typeface="Gill Sans MT"/>
              <a:ea typeface="游ゴシック light"/>
              <a:cs typeface="+mn-lt"/>
            </a:endParaRPr>
          </a:p>
          <a:p>
            <a:r>
              <a:rPr lang="ja-JP" altLang="en-US" sz="1800" b="1" dirty="0">
                <a:latin typeface="Gill Sans MT"/>
                <a:ea typeface="游ゴシック light"/>
              </a:rPr>
              <a:t>整體買入量出現</a:t>
            </a:r>
            <a:r>
              <a:rPr lang="ja-JP" sz="1800" b="1" dirty="0">
                <a:solidFill>
                  <a:srgbClr val="111111"/>
                </a:solidFill>
                <a:latin typeface="Gill Sans MT"/>
                <a:ea typeface="游ゴシック light"/>
              </a:rPr>
              <a:t>越來越</a:t>
            </a:r>
            <a:r>
              <a:rPr lang="ja-JP" altLang="en-US" sz="1800" b="1" dirty="0">
                <a:solidFill>
                  <a:srgbClr val="111111"/>
                </a:solidFill>
                <a:latin typeface="Gill Sans MT"/>
                <a:ea typeface="游ゴシック light"/>
              </a:rPr>
              <a:t>少的情況(量價齊縮)</a:t>
            </a:r>
            <a:r>
              <a:rPr lang="en-US" altLang="ja-JP" sz="1800" b="1" dirty="0">
                <a:solidFill>
                  <a:srgbClr val="111111"/>
                </a:solidFill>
                <a:latin typeface="Gill Sans MT"/>
                <a:ea typeface="游ゴシック light"/>
              </a:rPr>
              <a:t>(</a:t>
            </a:r>
            <a:r>
              <a:rPr lang="zh-HK" altLang="en-US" sz="1800" b="1" dirty="0">
                <a:solidFill>
                  <a:srgbClr val="111111"/>
                </a:solidFill>
                <a:latin typeface="Gill Sans MT"/>
                <a:ea typeface="游ゴシック light"/>
              </a:rPr>
              <a:t>市場疲軟</a:t>
            </a:r>
            <a:r>
              <a:rPr lang="en-US" altLang="zh-HK" sz="1800" b="1" dirty="0">
                <a:solidFill>
                  <a:srgbClr val="111111"/>
                </a:solidFill>
                <a:latin typeface="Gill Sans MT"/>
                <a:ea typeface="游ゴシック light"/>
              </a:rPr>
              <a:t>)</a:t>
            </a:r>
            <a:endParaRPr lang="ja-JP" altLang="en-US" b="1" dirty="0">
              <a:latin typeface="Consolas"/>
              <a:ea typeface="游ゴシック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FAA52-0BE2-FF0A-B496-38380ABD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131" y="1210033"/>
            <a:ext cx="7675128" cy="49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1490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283</TotalTime>
  <Words>2573</Words>
  <Application>Microsoft Office PowerPoint</Application>
  <PresentationFormat>寬螢幕</PresentationFormat>
  <Paragraphs>229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Arial,Sans-Serif</vt:lpstr>
      <vt:lpstr>Clear Sans</vt:lpstr>
      <vt:lpstr>Microsoft YaHei</vt:lpstr>
      <vt:lpstr>游ゴシック</vt:lpstr>
      <vt:lpstr>游ゴシック light</vt:lpstr>
      <vt:lpstr>游ゴシック light</vt:lpstr>
      <vt:lpstr>Arial</vt:lpstr>
      <vt:lpstr>Consolas</vt:lpstr>
      <vt:lpstr>Gill Sans MT</vt:lpstr>
      <vt:lpstr>Hammersmith One</vt:lpstr>
      <vt:lpstr>Roboto</vt:lpstr>
      <vt:lpstr>圖庫</vt:lpstr>
      <vt:lpstr>樓價下跌對香港經濟的影響分析</vt:lpstr>
      <vt:lpstr>目錄</vt:lpstr>
      <vt:lpstr>Work flow</vt:lpstr>
      <vt:lpstr>簡介</vt:lpstr>
      <vt:lpstr>香港住宅用土地面積用率</vt:lpstr>
      <vt:lpstr>介紹香港房地產市場的過去歷史</vt:lpstr>
      <vt:lpstr>介紹香港房地產市場的現狀和趨勢(樓價指數)</vt:lpstr>
      <vt:lpstr>介紹香港房地產市場的現狀和趨勢(租金指數)</vt:lpstr>
      <vt:lpstr>介紹香港房地產市場的現狀和趨勢(供應問題)</vt:lpstr>
      <vt:lpstr>香港樓價與實用面積的趨勢</vt:lpstr>
      <vt:lpstr>樓價,按揭利率,負資產個案三方探討</vt:lpstr>
      <vt:lpstr>香港房地產市場風險趨勢分析 (1997-2024) </vt:lpstr>
      <vt:lpstr>分析樓價指數和負資產個案數的長期趨勢 </vt:lpstr>
      <vt:lpstr>樓價下跌引發負資產</vt:lpstr>
      <vt:lpstr>負資產拖欠比率與借貸按揭百比分推測  </vt:lpstr>
      <vt:lpstr>到底是什麼引發拖欠比率上升?</vt:lpstr>
      <vt:lpstr>未償還貸款金額比率過高銀行措施</vt:lpstr>
      <vt:lpstr>負資產破產趨勢</vt:lpstr>
      <vt:lpstr>政府總收入</vt:lpstr>
      <vt:lpstr>樓價影響香港賣地價</vt:lpstr>
      <vt:lpstr>樓價對香港GDP(經濟影響)</vt:lpstr>
      <vt:lpstr>自置居所</vt:lpstr>
      <vt:lpstr>先進地方的自置居所</vt:lpstr>
      <vt:lpstr>PowerPoint 簡報</vt:lpstr>
      <vt:lpstr>PowerPoint 簡報</vt:lpstr>
      <vt:lpstr>PowerPoint 簡報</vt:lpstr>
      <vt:lpstr>PowerPoint 簡報</vt:lpstr>
      <vt:lpstr>發展商措施</vt:lpstr>
      <vt:lpstr>政府措施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hohoi ng</cp:lastModifiedBy>
  <cp:revision>1629</cp:revision>
  <dcterms:created xsi:type="dcterms:W3CDTF">2024-06-18T10:49:42Z</dcterms:created>
  <dcterms:modified xsi:type="dcterms:W3CDTF">2024-07-15T04:38:01Z</dcterms:modified>
</cp:coreProperties>
</file>